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0" r:id="rId2"/>
  </p:sldMasterIdLst>
  <p:notesMasterIdLst>
    <p:notesMasterId r:id="rId17"/>
  </p:notesMasterIdLst>
  <p:sldIdLst>
    <p:sldId id="311" r:id="rId3"/>
    <p:sldId id="310" r:id="rId4"/>
    <p:sldId id="258" r:id="rId5"/>
    <p:sldId id="278" r:id="rId6"/>
    <p:sldId id="303" r:id="rId7"/>
    <p:sldId id="326" r:id="rId8"/>
    <p:sldId id="314" r:id="rId9"/>
    <p:sldId id="315" r:id="rId10"/>
    <p:sldId id="321" r:id="rId11"/>
    <p:sldId id="322" r:id="rId12"/>
    <p:sldId id="323" r:id="rId13"/>
    <p:sldId id="324" r:id="rId14"/>
    <p:sldId id="325" r:id="rId15"/>
    <p:sldId id="280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00" b="0" i="0" u="none" strike="noStrike" cap="none" spc="-117" normalizeH="0" baseline="0">
        <a:ln>
          <a:noFill/>
        </a:ln>
        <a:solidFill>
          <a:srgbClr val="2B3239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00" b="0" i="0" u="none" strike="noStrike" cap="none" spc="-117" normalizeH="0" baseline="0">
        <a:ln>
          <a:noFill/>
        </a:ln>
        <a:solidFill>
          <a:srgbClr val="2B3239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00" b="0" i="0" u="none" strike="noStrike" cap="none" spc="-117" normalizeH="0" baseline="0">
        <a:ln>
          <a:noFill/>
        </a:ln>
        <a:solidFill>
          <a:srgbClr val="2B3239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00" b="0" i="0" u="none" strike="noStrike" cap="none" spc="-117" normalizeH="0" baseline="0">
        <a:ln>
          <a:noFill/>
        </a:ln>
        <a:solidFill>
          <a:srgbClr val="2B3239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00" b="0" i="0" u="none" strike="noStrike" cap="none" spc="-117" normalizeH="0" baseline="0">
        <a:ln>
          <a:noFill/>
        </a:ln>
        <a:solidFill>
          <a:srgbClr val="2B3239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00" b="0" i="0" u="none" strike="noStrike" cap="none" spc="-117" normalizeH="0" baseline="0">
        <a:ln>
          <a:noFill/>
        </a:ln>
        <a:solidFill>
          <a:srgbClr val="2B3239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00" b="0" i="0" u="none" strike="noStrike" cap="none" spc="-117" normalizeH="0" baseline="0">
        <a:ln>
          <a:noFill/>
        </a:ln>
        <a:solidFill>
          <a:srgbClr val="2B3239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00" b="0" i="0" u="none" strike="noStrike" cap="none" spc="-117" normalizeH="0" baseline="0">
        <a:ln>
          <a:noFill/>
        </a:ln>
        <a:solidFill>
          <a:srgbClr val="2B3239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300" b="0" i="0" u="none" strike="noStrike" cap="none" spc="-117" normalizeH="0" baseline="0">
        <a:ln>
          <a:noFill/>
        </a:ln>
        <a:solidFill>
          <a:srgbClr val="2B3239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624"/>
    <a:srgbClr val="FFDF1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2B3239"/>
        </a:fontRef>
        <a:srgbClr val="2B32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D9D0"/>
          </a:solidFill>
        </a:fill>
      </a:tcStyle>
    </a:wholeTbl>
    <a:band2H>
      <a:tcTxStyle/>
      <a:tcStyle>
        <a:tcBdr/>
        <a:fill>
          <a:solidFill>
            <a:srgbClr val="EBED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2B3239"/>
        </a:fontRef>
        <a:srgbClr val="2B32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E5CB"/>
          </a:solidFill>
        </a:fill>
      </a:tcStyle>
    </a:wholeTbl>
    <a:band2H>
      <a:tcTxStyle/>
      <a:tcStyle>
        <a:tcBdr/>
        <a:fill>
          <a:solidFill>
            <a:srgbClr val="FAF3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2B3239"/>
        </a:fontRef>
        <a:srgbClr val="2B32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EE9"/>
          </a:solidFill>
        </a:fill>
      </a:tcStyle>
    </a:wholeTbl>
    <a:band2H>
      <a:tcTxStyle/>
      <a:tcStyle>
        <a:tcBdr/>
        <a:fill>
          <a:solidFill>
            <a:srgbClr val="ECEF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2B3239"/>
        </a:fontRef>
        <a:srgbClr val="2B32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2B3239"/>
        </a:fontRef>
        <a:srgbClr val="2B32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B3239"/>
              </a:solidFill>
              <a:prstDash val="solid"/>
              <a:round/>
            </a:ln>
          </a:top>
          <a:bottom>
            <a:ln w="25400" cap="flat">
              <a:solidFill>
                <a:srgbClr val="2B32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B3239"/>
              </a:solidFill>
              <a:prstDash val="solid"/>
              <a:round/>
            </a:ln>
          </a:top>
          <a:bottom>
            <a:ln w="25400" cap="flat">
              <a:solidFill>
                <a:srgbClr val="2B32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2B3239"/>
        </a:fontRef>
        <a:srgbClr val="2B32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B3239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B3239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B3239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62"/>
    <p:restoredTop sz="95337"/>
  </p:normalViewPr>
  <p:slideViewPr>
    <p:cSldViewPr snapToGrid="0" snapToObjects="1">
      <p:cViewPr varScale="1">
        <p:scale>
          <a:sx n="51" d="100"/>
          <a:sy n="51" d="100"/>
        </p:scale>
        <p:origin x="82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25975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2722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4229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8301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8745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539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7345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COMMS</a:t>
            </a:r>
            <a:endParaRPr/>
          </a:p>
        </p:txBody>
      </p:sp>
      <p:sp>
        <p:nvSpPr>
          <p:cNvPr id="459" name="Google Shape;4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629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9025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E8E6E3"/>
                </a:solidFill>
                <a:effectLst/>
                <a:latin typeface="din-2014"/>
              </a:rPr>
              <a:t>Sources: </a:t>
            </a:r>
          </a:p>
          <a:p>
            <a:pPr algn="l"/>
            <a:endParaRPr lang="en-US" b="0" i="0" dirty="0">
              <a:solidFill>
                <a:srgbClr val="E8E6E3"/>
              </a:solidFill>
              <a:effectLst/>
              <a:latin typeface="din-2014"/>
            </a:endParaRPr>
          </a:p>
          <a:p>
            <a:pPr algn="l"/>
            <a:r>
              <a:rPr lang="en-US" b="0" i="0" dirty="0">
                <a:solidFill>
                  <a:srgbClr val="E8E6E3"/>
                </a:solidFill>
                <a:effectLst/>
                <a:latin typeface="din-2014"/>
              </a:rPr>
              <a:t>“Russ Vought,” National Journal, Accessed June 18, 2024, https://www.nationaljournal.com/vignette/profile/580-russ-vought</a:t>
            </a:r>
          </a:p>
          <a:p>
            <a:pPr algn="l"/>
            <a:endParaRPr lang="en-US" b="0" i="0" dirty="0">
              <a:solidFill>
                <a:srgbClr val="E8E6E3"/>
              </a:solidFill>
              <a:effectLst/>
              <a:latin typeface="din-201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E8E6E3"/>
                </a:solidFill>
                <a:effectLst/>
                <a:latin typeface="din-2014"/>
              </a:rPr>
              <a:t>“Kent </a:t>
            </a:r>
            <a:r>
              <a:rPr lang="en-US" b="0" i="0" dirty="0" err="1">
                <a:solidFill>
                  <a:srgbClr val="E8E6E3"/>
                </a:solidFill>
                <a:effectLst/>
                <a:latin typeface="din-2014"/>
              </a:rPr>
              <a:t>Lassman</a:t>
            </a:r>
            <a:r>
              <a:rPr lang="en-US" b="0" i="0" dirty="0">
                <a:solidFill>
                  <a:srgbClr val="E8E6E3"/>
                </a:solidFill>
                <a:effectLst/>
                <a:latin typeface="din-2014"/>
              </a:rPr>
              <a:t>,” Competitive Enterprise Institute, Accessed June 18,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https://cei.org/experts/kent-lassman/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algn="l"/>
            <a:endParaRPr lang="en-US" b="0" i="0" dirty="0">
              <a:solidFill>
                <a:srgbClr val="E8E6E3"/>
              </a:solidFill>
              <a:effectLst/>
              <a:latin typeface="din-201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“The Digital Age Communications Act Project,” The Progress &amp; Freedom Foundation, Accessed June 18, 2024, http://www.pff.org/daca/workinggroups.html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</a:rPr>
              <a:t>“David R. Burton,” The Heritage Project, Accessed June 18, 2024, https://www.heritage.org/staff/david-r-burton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</a:rPr>
              <a:t>“Diana Furchtgott-Roth,” The Heritage Project, Accessed June 18, 2024, https://www.heritage.org/staff/diana-furchtgott-roth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</a:rPr>
              <a:t>Russ Vought, “Project 2025,” Accessed June 20, 2024, https://static.project2025.org/2025_MandateForLeadership_FULL.pdf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</a:rPr>
              <a:t>Benjamin Carson Sr, “Project 2025,” Accessed June 20, 2024, https://static.project2025.org/2025_MandateForLeadership_FULL.pdf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</a:rPr>
              <a:t>Christopher Miller, “Project 2025,” Accessed June 20, 2024, https://static.project2025.org/2025_MandateForLeadership_FULL.pdf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</a:rPr>
              <a:t>Peter Navarro, “Project 2025,” Accessed June 20, 2024, https://static.project2025.org/2025_MandateForLeadership_FULL.pdf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algn="l"/>
            <a:endParaRPr lang="en-US" b="0" i="0" dirty="0">
              <a:solidFill>
                <a:srgbClr val="E8E6E3"/>
              </a:solidFill>
              <a:effectLst/>
              <a:latin typeface="din-2014"/>
            </a:endParaRPr>
          </a:p>
          <a:p>
            <a:pPr algn="l"/>
            <a:endParaRPr lang="en-US" b="0" i="0" dirty="0">
              <a:solidFill>
                <a:srgbClr val="E8E6E3"/>
              </a:solidFill>
              <a:effectLst/>
              <a:latin typeface="din-201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8D6BE-06C7-9D44-B1ED-3695FD14ED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834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761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728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6774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086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: Single Corner Rounded 5"/>
          <p:cNvSpPr/>
          <p:nvPr/>
        </p:nvSpPr>
        <p:spPr>
          <a:xfrm>
            <a:off x="889383" y="972720"/>
            <a:ext cx="10413235" cy="4912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746" y="0"/>
                </a:lnTo>
                <a:cubicBezTo>
                  <a:pt x="20322" y="0"/>
                  <a:pt x="21600" y="2709"/>
                  <a:pt x="21600" y="605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1270000" dist="304800" dir="5400000" rotWithShape="0">
              <a:srgbClr val="000000">
                <a:alpha val="27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571500">
              <a:defRPr sz="1100" spc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1173866" y="1522593"/>
            <a:ext cx="3282387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5034050" y="1729156"/>
            <a:ext cx="2583073" cy="33809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8054495" y="1729154"/>
            <a:ext cx="2579080" cy="33809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7932811" y="3527380"/>
            <a:ext cx="3205812" cy="24241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4493093" y="3527380"/>
            <a:ext cx="3205813" cy="24241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1053376" y="3527380"/>
            <a:ext cx="3205814" cy="24241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5641418" y="868614"/>
            <a:ext cx="5497203" cy="24241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5"/>
          <p:cNvSpPr/>
          <p:nvPr/>
        </p:nvSpPr>
        <p:spPr>
          <a:xfrm>
            <a:off x="-2" y="0"/>
            <a:ext cx="1218257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566544"/>
              </a:gs>
            </a:gsLst>
            <a:lin ang="81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 spc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4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6939712" y="956575"/>
            <a:ext cx="5252288" cy="49570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6203975" y="2908790"/>
            <a:ext cx="4251527" cy="29820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908436" y="2908790"/>
            <a:ext cx="4232477" cy="2982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8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566544"/>
              </a:gs>
            </a:gsLst>
            <a:lin ang="81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 spc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Rectangle: Rounded Corners 9"/>
          <p:cNvSpPr/>
          <p:nvPr/>
        </p:nvSpPr>
        <p:spPr>
          <a:xfrm>
            <a:off x="2115380" y="1392115"/>
            <a:ext cx="7961239" cy="4073772"/>
          </a:xfrm>
          <a:prstGeom prst="roundRect">
            <a:avLst>
              <a:gd name="adj" fmla="val 11953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dist="635000" dir="540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571500">
              <a:defRPr sz="1100" spc="0">
                <a:solidFill>
                  <a:srgbClr val="FFFFFF"/>
                </a:solidFill>
                <a:latin typeface="Josefin Sans Thin Regular"/>
                <a:ea typeface="Josefin Sans Thin Regular"/>
                <a:cs typeface="Josefin Sans Thin Regular"/>
                <a:sym typeface="Josefin Sans Thin Regular"/>
              </a:defRPr>
            </a:pPr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5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2208452" y="1485900"/>
            <a:ext cx="2961192" cy="3886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4" name="Rectangle 5"/>
          <p:cNvSpPr/>
          <p:nvPr/>
        </p:nvSpPr>
        <p:spPr>
          <a:xfrm>
            <a:off x="0" y="2753361"/>
            <a:ext cx="12192000" cy="410463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100" spc="0">
                <a:solidFill>
                  <a:srgbClr val="FFFFFF"/>
                </a:solidFill>
                <a:latin typeface="Josefin Sans Thin Regular"/>
                <a:ea typeface="Josefin Sans Thin Regular"/>
                <a:cs typeface="Josefin Sans Thin Regular"/>
                <a:sym typeface="Josefin Sans Thin Regular"/>
              </a:defRPr>
            </a:pPr>
            <a:endParaRPr/>
          </a:p>
        </p:txBody>
      </p:sp>
      <p:sp>
        <p:nvSpPr>
          <p:cNvPr id="165" name="Rectangle: Single Corner Rounded 6"/>
          <p:cNvSpPr/>
          <p:nvPr/>
        </p:nvSpPr>
        <p:spPr>
          <a:xfrm rot="5400000" flipV="1">
            <a:off x="3671734" y="-3671733"/>
            <a:ext cx="4848532" cy="1219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912" y="0"/>
                </a:lnTo>
                <a:cubicBezTo>
                  <a:pt x="18606" y="0"/>
                  <a:pt x="21600" y="1191"/>
                  <a:pt x="21600" y="266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566544"/>
              </a:gs>
            </a:gsLst>
            <a:lin ang="81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 spc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5371181" y="1"/>
            <a:ext cx="6820819" cy="48485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4748464" y="0"/>
            <a:ext cx="424832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icture Placeholder 8"/>
          <p:cNvSpPr>
            <a:spLocks noGrp="1"/>
          </p:cNvSpPr>
          <p:nvPr>
            <p:ph type="pic" idx="21"/>
          </p:nvPr>
        </p:nvSpPr>
        <p:spPr>
          <a:xfrm>
            <a:off x="3323416" y="1"/>
            <a:ext cx="8868586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4" name="Rectangle 5"/>
          <p:cNvSpPr/>
          <p:nvPr/>
        </p:nvSpPr>
        <p:spPr>
          <a:xfrm>
            <a:off x="0" y="0"/>
            <a:ext cx="3323417" cy="6858000"/>
          </a:xfrm>
          <a:prstGeom prst="rect">
            <a:avLst/>
          </a:prstGeom>
          <a:solidFill>
            <a:srgbClr val="88D9E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 spc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6" name="Picture Placeholder 10"/>
          <p:cNvSpPr>
            <a:spLocks noGrp="1"/>
          </p:cNvSpPr>
          <p:nvPr>
            <p:ph type="pic" sz="half" idx="22"/>
          </p:nvPr>
        </p:nvSpPr>
        <p:spPr>
          <a:xfrm>
            <a:off x="1066803" y="1134978"/>
            <a:ext cx="4580021" cy="45880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929388" y="1181636"/>
            <a:ext cx="2969152" cy="24898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icture Placeholder 7"/>
          <p:cNvSpPr>
            <a:spLocks noGrp="1"/>
          </p:cNvSpPr>
          <p:nvPr>
            <p:ph type="pic" idx="21"/>
          </p:nvPr>
        </p:nvSpPr>
        <p:spPr>
          <a:xfrm>
            <a:off x="5376850" y="1"/>
            <a:ext cx="6815151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 5"/>
          <p:cNvSpPr/>
          <p:nvPr/>
        </p:nvSpPr>
        <p:spPr>
          <a:xfrm>
            <a:off x="-2" y="0"/>
            <a:ext cx="12182575" cy="6858000"/>
          </a:xfrm>
          <a:prstGeom prst="rect">
            <a:avLst/>
          </a:prstGeom>
          <a:solidFill>
            <a:srgbClr val="3B82B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 spc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4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7235534" y="937844"/>
            <a:ext cx="4956468" cy="592015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092656" y="1447924"/>
            <a:ext cx="6107061" cy="20674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icture Placeholder 7"/>
          <p:cNvSpPr>
            <a:spLocks noGrp="1"/>
          </p:cNvSpPr>
          <p:nvPr>
            <p:ph type="pic" sz="half" idx="21"/>
          </p:nvPr>
        </p:nvSpPr>
        <p:spPr>
          <a:xfrm>
            <a:off x="1028488" y="1092420"/>
            <a:ext cx="4673162" cy="46731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icture1.jpg"/>
          <p:cNvSpPr>
            <a:spLocks noGrp="1"/>
          </p:cNvSpPr>
          <p:nvPr>
            <p:ph type="pic" idx="21"/>
          </p:nvPr>
        </p:nvSpPr>
        <p:spPr>
          <a:xfrm>
            <a:off x="0" y="-671298"/>
            <a:ext cx="12182572" cy="82005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>
            <a:off x="838200" y="2641398"/>
            <a:ext cx="10515600" cy="1325565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7_Custom Layout">
  <p:cSld name="17_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>
            <a:spLocks noGrp="1"/>
          </p:cNvSpPr>
          <p:nvPr>
            <p:ph type="pic" idx="2"/>
          </p:nvPr>
        </p:nvSpPr>
        <p:spPr>
          <a:xfrm>
            <a:off x="641172" y="1262243"/>
            <a:ext cx="6746395" cy="2421116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107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3_Custom Layout">
  <p:cSld name="23_Custom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>
            <a:spLocks noGrp="1"/>
          </p:cNvSpPr>
          <p:nvPr>
            <p:ph type="pic" idx="2"/>
          </p:nvPr>
        </p:nvSpPr>
        <p:spPr>
          <a:xfrm>
            <a:off x="1648176" y="1804734"/>
            <a:ext cx="3735008" cy="2361496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018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Politic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0940" y="1481395"/>
            <a:ext cx="10363200" cy="71516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Presentation Center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940" y="2334042"/>
            <a:ext cx="9144000" cy="41991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Blank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1080941" y="5710377"/>
            <a:ext cx="836399" cy="1147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 rot="5400000">
            <a:off x="11113269" y="355834"/>
            <a:ext cx="627299" cy="1530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1" t="17512" r="53523" b="75118"/>
          <a:stretch/>
        </p:blipFill>
        <p:spPr>
          <a:xfrm>
            <a:off x="1284140" y="5862777"/>
            <a:ext cx="836399" cy="1147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1" t="17512" r="53523" b="75118"/>
          <a:stretch/>
        </p:blipFill>
        <p:spPr>
          <a:xfrm rot="5400000">
            <a:off x="11316469" y="508234"/>
            <a:ext cx="627299" cy="153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55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litic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4D6E917-D374-2542-92DE-E3008F89C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8"/>
            <a:ext cx="12192000" cy="6874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0940" y="1481395"/>
            <a:ext cx="10363200" cy="71516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Presentation Center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940" y="2334042"/>
            <a:ext cx="9144000" cy="41991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Politics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/>
          <a:stretch/>
        </p:blipFill>
        <p:spPr>
          <a:xfrm>
            <a:off x="1080941" y="5710377"/>
            <a:ext cx="836399" cy="1147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/>
          <a:stretch/>
        </p:blipFill>
        <p:spPr>
          <a:xfrm rot="5400000">
            <a:off x="11113269" y="355834"/>
            <a:ext cx="627299" cy="1530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B981AA-4460-8E4B-AF57-75B6D73604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791965" cy="8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72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6935" y="820133"/>
            <a:ext cx="9786419" cy="723622"/>
          </a:xfr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One-Slide Issue Explainer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E7BACFC5-645C-4E4B-943C-BAEDA3D100D9}"/>
              </a:ext>
            </a:extLst>
          </p:cNvPr>
          <p:cNvSpPr txBox="1">
            <a:spLocks/>
          </p:cNvSpPr>
          <p:nvPr userDrawn="1"/>
        </p:nvSpPr>
        <p:spPr>
          <a:xfrm>
            <a:off x="11111059" y="6239510"/>
            <a:ext cx="108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16528F-E9C7-4743-838D-D83987E5808B}" type="slidenum">
              <a:rPr lang="en-US" sz="1200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E95165-9802-E441-A76B-0BBE868E5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12" t="17512" r="53522" b="31780"/>
          <a:stretch/>
        </p:blipFill>
        <p:spPr>
          <a:xfrm>
            <a:off x="0" y="778934"/>
            <a:ext cx="364787" cy="6079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1698923-D6F4-194A-81A8-0939DDFAD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8" t="17512" r="57242" b="75725"/>
          <a:stretch/>
        </p:blipFill>
        <p:spPr>
          <a:xfrm rot="16200000">
            <a:off x="11535530" y="6206056"/>
            <a:ext cx="232001" cy="10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4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5350C9-0381-0F46-B645-9E7170DCA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373" y="3667"/>
            <a:ext cx="5374627" cy="6854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List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F69B11-0847-0641-84DA-3255B8E0629B}"/>
              </a:ext>
            </a:extLst>
          </p:cNvPr>
          <p:cNvSpPr txBox="1">
            <a:spLocks/>
          </p:cNvSpPr>
          <p:nvPr userDrawn="1"/>
        </p:nvSpPr>
        <p:spPr>
          <a:xfrm>
            <a:off x="11111059" y="6239510"/>
            <a:ext cx="108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16528F-E9C7-4743-838D-D83987E5808B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CDD3198-3665-0642-983D-14D00E5A6B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12" t="17512" r="53522" b="31780"/>
          <a:stretch/>
        </p:blipFill>
        <p:spPr>
          <a:xfrm>
            <a:off x="0" y="778934"/>
            <a:ext cx="364787" cy="6079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B81D25-CD96-A041-B43B-3AA0D1525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8" t="17512" r="57242" b="75725"/>
          <a:stretch/>
        </p:blipFill>
        <p:spPr>
          <a:xfrm rot="16200000">
            <a:off x="11535530" y="6206056"/>
            <a:ext cx="232001" cy="10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70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6935" y="820133"/>
            <a:ext cx="9786419" cy="72362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One-Slide Issue Explainer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E7BACFC5-645C-4E4B-943C-BAEDA3D100D9}"/>
              </a:ext>
            </a:extLst>
          </p:cNvPr>
          <p:cNvSpPr txBox="1">
            <a:spLocks/>
          </p:cNvSpPr>
          <p:nvPr userDrawn="1"/>
        </p:nvSpPr>
        <p:spPr>
          <a:xfrm>
            <a:off x="11111059" y="6239510"/>
            <a:ext cx="108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16528F-E9C7-4743-838D-D83987E5808B}" type="slidenum">
              <a:rPr lang="en-US" sz="1200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E95165-9802-E441-A76B-0BBE868E5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12" t="17512" r="53522" b="31780"/>
          <a:stretch/>
        </p:blipFill>
        <p:spPr>
          <a:xfrm>
            <a:off x="0" y="778934"/>
            <a:ext cx="364787" cy="6079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1698923-D6F4-194A-81A8-0939DDFAD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8" t="17512" r="57242" b="75725"/>
          <a:stretch/>
        </p:blipFill>
        <p:spPr>
          <a:xfrm rot="16200000">
            <a:off x="11535530" y="6206056"/>
            <a:ext cx="232001" cy="10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93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7"/>
          <p:cNvSpPr>
            <a:spLocks noGrp="1"/>
          </p:cNvSpPr>
          <p:nvPr>
            <p:ph type="pic" sz="half" idx="21"/>
          </p:nvPr>
        </p:nvSpPr>
        <p:spPr>
          <a:xfrm>
            <a:off x="2755651" y="1645830"/>
            <a:ext cx="5957853" cy="3379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5"/>
          <p:cNvSpPr/>
          <p:nvPr/>
        </p:nvSpPr>
        <p:spPr>
          <a:xfrm flipH="1">
            <a:off x="-1" y="0"/>
            <a:ext cx="10248903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4409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566544"/>
              </a:gs>
            </a:gsLst>
            <a:path path="circle">
              <a:fillToRect l="119636" t="37721" r="-19636" b="62278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 spc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8481351" y="3984556"/>
            <a:ext cx="3215428" cy="34268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7346967" y="1634302"/>
            <a:ext cx="3215428" cy="3426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0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3981072" y="2450000"/>
            <a:ext cx="3215428" cy="34268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10"/>
          <p:cNvSpPr>
            <a:spLocks noGrp="1"/>
          </p:cNvSpPr>
          <p:nvPr>
            <p:ph type="pic" sz="half" idx="21"/>
          </p:nvPr>
        </p:nvSpPr>
        <p:spPr>
          <a:xfrm>
            <a:off x="5558971" y="2211389"/>
            <a:ext cx="6633028" cy="46466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754508" y="1487821"/>
            <a:ext cx="2628689" cy="472814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Rectangle: Rounded Corners 7"/>
          <p:cNvSpPr/>
          <p:nvPr/>
        </p:nvSpPr>
        <p:spPr>
          <a:xfrm>
            <a:off x="1028490" y="1147481"/>
            <a:ext cx="10135021" cy="495701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miter lim="400000"/>
          </a:ln>
          <a:effectLst>
            <a:outerShdw blurRad="685800" dist="317500" dir="8100000" rotWithShape="0">
              <a:srgbClr val="000000">
                <a:alpha val="1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800" spc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" name="Freeform: Shape 12"/>
          <p:cNvSpPr/>
          <p:nvPr/>
        </p:nvSpPr>
        <p:spPr>
          <a:xfrm>
            <a:off x="6729413" y="3278990"/>
            <a:ext cx="5462588" cy="3579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ubicBezTo>
                  <a:pt x="1318" y="5844"/>
                  <a:pt x="16190" y="16254"/>
                  <a:pt x="216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9000">
                <a:srgbClr val="566544"/>
              </a:gs>
            </a:gsLst>
            <a:lin ang="2700000"/>
          </a:gradFill>
          <a:ln w="12700">
            <a:miter lim="400000"/>
          </a:ln>
          <a:effectLst>
            <a:outerShdw blurRad="1016000" dist="609600" dir="135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800" spc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2" name="Freeform: Shape 13"/>
          <p:cNvSpPr/>
          <p:nvPr/>
        </p:nvSpPr>
        <p:spPr>
          <a:xfrm flipH="1">
            <a:off x="-2" y="4621762"/>
            <a:ext cx="7029765" cy="2236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ubicBezTo>
                  <a:pt x="1318" y="5844"/>
                  <a:pt x="16190" y="16254"/>
                  <a:pt x="21600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99000">
                <a:srgbClr val="C8730D"/>
              </a:gs>
            </a:gsLst>
            <a:lin ang="2700000"/>
          </a:gradFill>
          <a:ln w="12700">
            <a:miter lim="400000"/>
          </a:ln>
          <a:effectLst>
            <a:outerShdw blurRad="1016000" dist="609600" dir="135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800" spc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293655" y="1953130"/>
            <a:ext cx="5325981" cy="25346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11736435" y="3428998"/>
            <a:ext cx="455568" cy="3429004"/>
            <a:chOff x="-1" y="0"/>
            <a:chExt cx="455567" cy="3429003"/>
          </a:xfrm>
        </p:grpSpPr>
        <p:sp>
          <p:nvSpPr>
            <p:cNvPr id="2" name="Freeform: Shape 7"/>
            <p:cNvSpPr/>
            <p:nvPr/>
          </p:nvSpPr>
          <p:spPr>
            <a:xfrm rot="16200000" flipH="1">
              <a:off x="-1486720" y="1486717"/>
              <a:ext cx="3429004" cy="455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2" extrusionOk="0">
                  <a:moveTo>
                    <a:pt x="15931" y="5"/>
                  </a:moveTo>
                  <a:cubicBezTo>
                    <a:pt x="17299" y="269"/>
                    <a:pt x="18782" y="11157"/>
                    <a:pt x="19889" y="11596"/>
                  </a:cubicBezTo>
                  <a:cubicBezTo>
                    <a:pt x="20442" y="11815"/>
                    <a:pt x="21009" y="11014"/>
                    <a:pt x="21469" y="8616"/>
                  </a:cubicBezTo>
                  <a:lnTo>
                    <a:pt x="21600" y="7895"/>
                  </a:lnTo>
                  <a:lnTo>
                    <a:pt x="21600" y="21342"/>
                  </a:lnTo>
                  <a:lnTo>
                    <a:pt x="0" y="21342"/>
                  </a:lnTo>
                  <a:lnTo>
                    <a:pt x="0" y="4239"/>
                  </a:lnTo>
                  <a:lnTo>
                    <a:pt x="78" y="4528"/>
                  </a:lnTo>
                  <a:cubicBezTo>
                    <a:pt x="720" y="7013"/>
                    <a:pt x="1880" y="12808"/>
                    <a:pt x="2977" y="12386"/>
                  </a:cubicBezTo>
                  <a:cubicBezTo>
                    <a:pt x="4231" y="11903"/>
                    <a:pt x="5910" y="1191"/>
                    <a:pt x="7360" y="796"/>
                  </a:cubicBezTo>
                  <a:cubicBezTo>
                    <a:pt x="8810" y="401"/>
                    <a:pt x="10250" y="10147"/>
                    <a:pt x="11678" y="10015"/>
                  </a:cubicBezTo>
                  <a:cubicBezTo>
                    <a:pt x="13107" y="9883"/>
                    <a:pt x="14562" y="-258"/>
                    <a:pt x="15931" y="5"/>
                  </a:cubicBezTo>
                  <a:close/>
                </a:path>
              </a:pathLst>
            </a:custGeom>
            <a:gradFill flip="none" rotWithShape="1">
              <a:gsLst>
                <a:gs pos="21000">
                  <a:srgbClr val="FFFFFF">
                    <a:alpha val="0"/>
                  </a:srgbClr>
                </a:gs>
                <a:gs pos="100000">
                  <a:schemeClr val="accent1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 spc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" name="Freeform: Shape 8"/>
            <p:cNvSpPr/>
            <p:nvPr/>
          </p:nvSpPr>
          <p:spPr>
            <a:xfrm rot="16200000" flipH="1">
              <a:off x="-1465811" y="1507625"/>
              <a:ext cx="3413615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0" extrusionOk="0">
                  <a:moveTo>
                    <a:pt x="11776" y="2"/>
                  </a:moveTo>
                  <a:cubicBezTo>
                    <a:pt x="13330" y="174"/>
                    <a:pt x="15669" y="10802"/>
                    <a:pt x="17141" y="10845"/>
                  </a:cubicBezTo>
                  <a:cubicBezTo>
                    <a:pt x="18613" y="10888"/>
                    <a:pt x="19387" y="648"/>
                    <a:pt x="20608" y="260"/>
                  </a:cubicBezTo>
                  <a:cubicBezTo>
                    <a:pt x="20837" y="188"/>
                    <a:pt x="21094" y="369"/>
                    <a:pt x="21363" y="724"/>
                  </a:cubicBezTo>
                  <a:lnTo>
                    <a:pt x="21600" y="1079"/>
                  </a:lnTo>
                  <a:lnTo>
                    <a:pt x="21600" y="21430"/>
                  </a:lnTo>
                  <a:lnTo>
                    <a:pt x="0" y="21430"/>
                  </a:lnTo>
                  <a:cubicBezTo>
                    <a:pt x="922" y="11713"/>
                    <a:pt x="230" y="5599"/>
                    <a:pt x="3575" y="2326"/>
                  </a:cubicBezTo>
                  <a:cubicBezTo>
                    <a:pt x="5064" y="1981"/>
                    <a:pt x="6451" y="10200"/>
                    <a:pt x="7818" y="9812"/>
                  </a:cubicBezTo>
                  <a:cubicBezTo>
                    <a:pt x="9185" y="9425"/>
                    <a:pt x="10222" y="-170"/>
                    <a:pt x="11776" y="2"/>
                  </a:cubicBezTo>
                  <a:close/>
                </a:path>
              </a:pathLst>
            </a:custGeom>
            <a:gradFill flip="none" rotWithShape="1">
              <a:gsLst>
                <a:gs pos="21000">
                  <a:srgbClr val="FFFFFF">
                    <a:alpha val="10000"/>
                  </a:srgbClr>
                </a:gs>
                <a:gs pos="100000">
                  <a:schemeClr val="accent2">
                    <a:alpha val="43000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 spc="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68491" y="6423343"/>
            <a:ext cx="244905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 spc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6" r:id="rId25"/>
    <p:sldLayoutId id="2147483679" r:id="rId2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Roboto Light"/>
          <a:ea typeface="Roboto Light"/>
          <a:cs typeface="Roboto Light"/>
          <a:sym typeface="Roboto Light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Roboto Light"/>
          <a:ea typeface="Roboto Light"/>
          <a:cs typeface="Roboto Light"/>
          <a:sym typeface="Roboto Light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Roboto Light"/>
          <a:ea typeface="Roboto Light"/>
          <a:cs typeface="Roboto Light"/>
          <a:sym typeface="Roboto Light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Roboto Light"/>
          <a:ea typeface="Roboto Light"/>
          <a:cs typeface="Roboto Light"/>
          <a:sym typeface="Roboto Light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Roboto Light"/>
          <a:ea typeface="Roboto Light"/>
          <a:cs typeface="Roboto Light"/>
          <a:sym typeface="Roboto Light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Roboto Light"/>
          <a:ea typeface="Roboto Light"/>
          <a:cs typeface="Roboto Light"/>
          <a:sym typeface="Roboto Light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Roboto Light"/>
          <a:ea typeface="Roboto Light"/>
          <a:cs typeface="Roboto Light"/>
          <a:sym typeface="Roboto Light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Roboto Light"/>
          <a:ea typeface="Roboto Light"/>
          <a:cs typeface="Roboto Light"/>
          <a:sym typeface="Roboto Light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Roboto Light"/>
          <a:ea typeface="Roboto Light"/>
          <a:cs typeface="Roboto Light"/>
          <a:sym typeface="Roboto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6935" y="820133"/>
            <a:ext cx="9786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935" y="2268194"/>
            <a:ext cx="9786419" cy="3865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8D517-9F9B-9741-906D-C32EE026E21F}" type="datetime1">
              <a:rPr lang="en-US" smtClean="0"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6FD6CF-86ED-1D41-843C-D64FA09B58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3791965" cy="8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1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6"/>
          <p:cNvSpPr txBox="1"/>
          <p:nvPr/>
        </p:nvSpPr>
        <p:spPr>
          <a:xfrm>
            <a:off x="7255523" y="2903696"/>
            <a:ext cx="341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Helvetica Neue"/>
              <a:buNone/>
            </a:pPr>
            <a:endParaRPr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xmlns="" id="{EBE3CEFB-BCE4-A847-B9D4-ADF6C0D4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2674" y="-560655"/>
            <a:ext cx="3150783" cy="956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xmlns="" id="{5F922CA6-D559-9442-8696-AAB2DD710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324861">
            <a:off x="8625170" y="904167"/>
            <a:ext cx="3150783" cy="956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xmlns="" id="{02BB76D0-C4D1-1D41-ACC6-C36F6CDBD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4292" y="434262"/>
            <a:ext cx="2898484" cy="109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xmlns="" id="{8174622F-D614-FE4D-BA15-D76FA0B1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02530" y="376930"/>
            <a:ext cx="822008" cy="18741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36FC8E-D031-E549-AEEF-C61463D4C830}"/>
              </a:ext>
            </a:extLst>
          </p:cNvPr>
          <p:cNvSpPr txBox="1"/>
          <p:nvPr/>
        </p:nvSpPr>
        <p:spPr>
          <a:xfrm>
            <a:off x="343650" y="2395878"/>
            <a:ext cx="11447104" cy="1323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</a:rPr>
              <a:t>NAACP ASVA State/State-Area Conference Meeting</a:t>
            </a:r>
            <a:endParaRPr lang="en-US" sz="4400" b="1" dirty="0">
              <a:solidFill>
                <a:srgbClr val="FFFFFF"/>
              </a:solidFill>
            </a:endParaRPr>
          </a:p>
          <a:p>
            <a:pPr algn="ctr"/>
            <a:r>
              <a:rPr lang="en-US" sz="3600" b="1" i="1" dirty="0" smtClean="0">
                <a:solidFill>
                  <a:srgbClr val="FFD624"/>
                </a:solidFill>
              </a:rPr>
              <a:t>Project 2025 Impacts </a:t>
            </a:r>
            <a:endParaRPr kumimoji="0" lang="en-US" sz="3600" b="0" i="1" u="none" strike="noStrike" cap="none" spc="-117" normalizeH="0" baseline="0" dirty="0">
              <a:ln>
                <a:noFill/>
              </a:ln>
              <a:solidFill>
                <a:srgbClr val="FFD624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853611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xmlns="" id="{5F922CA6-D559-9442-8696-AAB2DD710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324861">
            <a:off x="8625170" y="904167"/>
            <a:ext cx="3150783" cy="956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xmlns="" id="{02BB76D0-C4D1-1D41-ACC6-C36F6CDBD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4292" y="434262"/>
            <a:ext cx="2898484" cy="109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xmlns="" id="{8174622F-D614-FE4D-BA15-D76FA0B1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02530" y="376930"/>
            <a:ext cx="822008" cy="1874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1F5A2E-AD5A-EA4A-9DB9-91FE8952A6CD}"/>
              </a:ext>
            </a:extLst>
          </p:cNvPr>
          <p:cNvSpPr txBox="1"/>
          <p:nvPr/>
        </p:nvSpPr>
        <p:spPr>
          <a:xfrm>
            <a:off x="521110" y="1297436"/>
            <a:ext cx="11159613" cy="4816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400" b="0" i="0" u="none" strike="noStrike" cap="none" spc="-117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Housing Security for Veterans,</a:t>
            </a:r>
            <a:r>
              <a:rPr kumimoji="0" lang="en-US" sz="4400" b="0" i="0" u="none" strike="noStrike" cap="none" spc="-117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 BAH Reform 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100" dirty="0">
              <a:solidFill>
                <a:srgbClr val="FFFFFF"/>
              </a:solidFill>
            </a:endParaRPr>
          </a:p>
          <a:p>
            <a:pPr marL="571500" marR="0" indent="-5715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-117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Project 2025 includes proposals that would reduce funding and/or increase requirements for affordable housing. </a:t>
            </a:r>
            <a:r>
              <a:rPr lang="en-US" sz="2800" dirty="0" smtClean="0">
                <a:solidFill>
                  <a:srgbClr val="FFFFFF"/>
                </a:solidFill>
              </a:rPr>
              <a:t>This could have a devastating effect were it to extend to HUD-Veterans Affairs Supportive Housing (VASH) which provides vouchers to homeless veterans. </a:t>
            </a:r>
          </a:p>
          <a:p>
            <a:pPr marL="571500" marR="0" indent="-5715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 smtClean="0">
                <a:solidFill>
                  <a:srgbClr val="FFFFFF"/>
                </a:solidFill>
              </a:rPr>
              <a:t>Notably, Heritage Foundation has also called for Basic Allowance for Housing reform, noting that “</a:t>
            </a:r>
            <a:r>
              <a:rPr lang="en-US" sz="2800" dirty="0" err="1" smtClean="0">
                <a:solidFill>
                  <a:srgbClr val="FFFFFF"/>
                </a:solidFill>
              </a:rPr>
              <a:t>servicemembers</a:t>
            </a:r>
            <a:r>
              <a:rPr lang="en-US" sz="2800" dirty="0" smtClean="0">
                <a:solidFill>
                  <a:srgbClr val="FFFFFF"/>
                </a:solidFill>
              </a:rPr>
              <a:t> are not entitled to- and should not be able to- retain “extra compensation” from money above what they pay for housing”.  (2023 Budget Blueprint)</a:t>
            </a:r>
          </a:p>
          <a:p>
            <a:pPr marL="571500" marR="0" indent="-5715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800" b="0" i="0" u="none" strike="noStrike" cap="none" spc="-117" normalizeH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13381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xmlns="" id="{5F922CA6-D559-9442-8696-AAB2DD710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324861">
            <a:off x="8625170" y="904167"/>
            <a:ext cx="3150783" cy="956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xmlns="" id="{02BB76D0-C4D1-1D41-ACC6-C36F6CDBD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4292" y="434262"/>
            <a:ext cx="2898484" cy="109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xmlns="" id="{8174622F-D614-FE4D-BA15-D76FA0B1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02530" y="376930"/>
            <a:ext cx="822008" cy="1874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1F5A2E-AD5A-EA4A-9DB9-91FE8952A6CD}"/>
              </a:ext>
            </a:extLst>
          </p:cNvPr>
          <p:cNvSpPr txBox="1"/>
          <p:nvPr/>
        </p:nvSpPr>
        <p:spPr>
          <a:xfrm>
            <a:off x="521110" y="1297436"/>
            <a:ext cx="11159613" cy="438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400" b="0" i="0" u="none" strike="noStrike" cap="none" spc="-117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Disability Ratings</a:t>
            </a:r>
            <a:endParaRPr kumimoji="0" lang="en-US" sz="4400" b="0" i="0" u="none" strike="noStrike" cap="none" spc="-117" normalizeH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Calibri"/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100" dirty="0">
              <a:solidFill>
                <a:srgbClr val="FFFFFF"/>
              </a:solidFill>
            </a:endParaRPr>
          </a:p>
          <a:p>
            <a:pPr marL="571500" marR="0" indent="-5715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-117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Project 2025 proposes to reduce medical conditions that service members can claim, stating “VA Schedule of Rating Disabilities has assigned disability ratings to a growing number of health conditions over time… some are tenuously related or wholly unrelated to military service…The further growth in presumptive service-connected medical conditions pursued by Congress and [VSOs] begun with Agent Orange and most recently for Burn Pits/Airborne Toxins…”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571500" marR="0" indent="-5715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 smtClean="0">
                <a:solidFill>
                  <a:srgbClr val="FFFFFF"/>
                </a:solidFill>
              </a:rPr>
              <a:t>This is extremely problematic for many reasons- it ultimately undermines the promise made to veterans when they agreed to serve. </a:t>
            </a:r>
            <a:endParaRPr kumimoji="0" lang="en-US" sz="2800" b="0" i="0" u="none" strike="noStrike" cap="none" spc="-117" normalizeH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17074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xmlns="" id="{5F922CA6-D559-9442-8696-AAB2DD710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324861">
            <a:off x="8625170" y="904167"/>
            <a:ext cx="3150783" cy="956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xmlns="" id="{02BB76D0-C4D1-1D41-ACC6-C36F6CDBD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4292" y="434262"/>
            <a:ext cx="2898484" cy="109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xmlns="" id="{8174622F-D614-FE4D-BA15-D76FA0B1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02530" y="376930"/>
            <a:ext cx="822008" cy="1874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1F5A2E-AD5A-EA4A-9DB9-91FE8952A6CD}"/>
              </a:ext>
            </a:extLst>
          </p:cNvPr>
          <p:cNvSpPr txBox="1"/>
          <p:nvPr/>
        </p:nvSpPr>
        <p:spPr>
          <a:xfrm>
            <a:off x="521110" y="376930"/>
            <a:ext cx="11341665" cy="6663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400" b="0" i="0" u="none" strike="noStrike" cap="none" spc="-117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Privatization</a:t>
            </a:r>
            <a:r>
              <a:rPr kumimoji="0" lang="en-US" sz="4400" b="0" i="0" u="none" strike="noStrike" cap="none" spc="-117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 of Care Facilities 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100" dirty="0">
              <a:solidFill>
                <a:srgbClr val="FFFFFF"/>
              </a:solidFill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i="1" dirty="0" smtClean="0">
                <a:solidFill>
                  <a:srgbClr val="FFFFFF"/>
                </a:solidFill>
              </a:rPr>
              <a:t>“Project 2025 threatens to dismantle the VA healthcare system”. – Senator Kelly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i="1" dirty="0" smtClean="0">
              <a:solidFill>
                <a:srgbClr val="FFFFFF"/>
              </a:solidFill>
            </a:endParaRPr>
          </a:p>
          <a:p>
            <a:r>
              <a:rPr lang="en-US" sz="2400" b="1" dirty="0" smtClean="0">
                <a:solidFill>
                  <a:srgbClr val="FFFFFF"/>
                </a:solidFill>
              </a:rPr>
              <a:t>Push </a:t>
            </a:r>
            <a:r>
              <a:rPr lang="en-US" sz="2400" b="1" dirty="0">
                <a:solidFill>
                  <a:srgbClr val="FFFFFF"/>
                </a:solidFill>
              </a:rPr>
              <a:t>for Privatization:</a:t>
            </a:r>
            <a:r>
              <a:rPr lang="en-US" sz="2400" dirty="0">
                <a:solidFill>
                  <a:srgbClr val="FFFFFF"/>
                </a:solidFill>
              </a:rPr>
              <a:t> Project 2025 advocates for outsourcing veteran care and other public services to private facilities, claiming it will increase efficiency and reduce government spending.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Potential Risks:</a:t>
            </a:r>
            <a:endParaRPr lang="en-US" sz="2400" dirty="0">
              <a:solidFill>
                <a:srgbClr val="FFFFFF"/>
              </a:solidFill>
            </a:endParaRPr>
          </a:p>
          <a:p>
            <a:pPr lvl="1"/>
            <a:r>
              <a:rPr lang="en-US" sz="2400" b="1" dirty="0">
                <a:solidFill>
                  <a:srgbClr val="FFFFFF"/>
                </a:solidFill>
              </a:rPr>
              <a:t>Higher Costs and Less Oversight:</a:t>
            </a:r>
            <a:r>
              <a:rPr lang="en-US" sz="2400" dirty="0">
                <a:solidFill>
                  <a:srgbClr val="FFFFFF"/>
                </a:solidFill>
              </a:rPr>
              <a:t> Privatizing care could lead to higher costs for services without the same quality control as government-managed programs like the VA.</a:t>
            </a:r>
          </a:p>
          <a:p>
            <a:pPr lvl="1"/>
            <a:r>
              <a:rPr lang="en-US" sz="2400" b="1" dirty="0">
                <a:solidFill>
                  <a:srgbClr val="FFFFFF"/>
                </a:solidFill>
              </a:rPr>
              <a:t>Downsizing of VA Hospitals:</a:t>
            </a:r>
            <a:r>
              <a:rPr lang="en-US" sz="2400" dirty="0">
                <a:solidFill>
                  <a:srgbClr val="FFFFFF"/>
                </a:solidFill>
              </a:rPr>
              <a:t> The move could result in the closure or downsizing of key VA hospitals, threatening access to specialized care tailored to veterans’ unique needs.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Impact on Veterans and Workers:</a:t>
            </a:r>
            <a:endParaRPr lang="en-US" sz="2400" dirty="0">
              <a:solidFill>
                <a:srgbClr val="FFFFFF"/>
              </a:solidFill>
            </a:endParaRPr>
          </a:p>
          <a:p>
            <a:pPr lvl="1"/>
            <a:r>
              <a:rPr lang="en-US" sz="2400" b="1" dirty="0">
                <a:solidFill>
                  <a:srgbClr val="FFFFFF"/>
                </a:solidFill>
              </a:rPr>
              <a:t>Loss of Veteran-Focused Services:</a:t>
            </a:r>
            <a:r>
              <a:rPr lang="en-US" sz="2400" dirty="0">
                <a:solidFill>
                  <a:srgbClr val="FFFFFF"/>
                </a:solidFill>
              </a:rPr>
              <a:t> Veterans and other public sector employees could lose access to services that understand their specific health and employment needs.</a:t>
            </a:r>
          </a:p>
          <a:p>
            <a:pPr lvl="1"/>
            <a:r>
              <a:rPr lang="en-US" sz="2400" b="1" dirty="0">
                <a:solidFill>
                  <a:srgbClr val="FFFFFF"/>
                </a:solidFill>
              </a:rPr>
              <a:t>Weakened Worker Protections:</a:t>
            </a:r>
            <a:r>
              <a:rPr lang="en-US" sz="2400" dirty="0">
                <a:solidFill>
                  <a:srgbClr val="FFFFFF"/>
                </a:solidFill>
              </a:rPr>
              <a:t> Privatization could erode the protections and benefits of public employees, including pensions, job security, and fair wages.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i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046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xmlns="" id="{5F922CA6-D559-9442-8696-AAB2DD710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324861">
            <a:off x="8625170" y="904167"/>
            <a:ext cx="3150783" cy="956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xmlns="" id="{02BB76D0-C4D1-1D41-ACC6-C36F6CDBD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4292" y="434262"/>
            <a:ext cx="2898484" cy="109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xmlns="" id="{8174622F-D614-FE4D-BA15-D76FA0B1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02530" y="376930"/>
            <a:ext cx="822008" cy="1874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1F5A2E-AD5A-EA4A-9DB9-91FE8952A6CD}"/>
              </a:ext>
            </a:extLst>
          </p:cNvPr>
          <p:cNvSpPr txBox="1"/>
          <p:nvPr/>
        </p:nvSpPr>
        <p:spPr>
          <a:xfrm>
            <a:off x="521111" y="1532490"/>
            <a:ext cx="11039518" cy="81406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400" b="0" i="0" u="none" strike="noStrike" cap="none" spc="-117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Eliminating DEI</a:t>
            </a:r>
            <a:r>
              <a:rPr kumimoji="0" lang="en-US" sz="4400" b="0" i="0" u="none" strike="noStrike" cap="none" spc="-117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 Programs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100" dirty="0">
              <a:solidFill>
                <a:srgbClr val="FFFFFF"/>
              </a:solidFill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i="1" dirty="0" smtClean="0">
              <a:solidFill>
                <a:srgbClr val="FFFFFF"/>
              </a:solidFill>
            </a:endParaRPr>
          </a:p>
          <a:p>
            <a:pPr marL="457200" marR="0" indent="-4572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 smtClean="0">
                <a:solidFill>
                  <a:srgbClr val="FFFFFF"/>
                </a:solidFill>
              </a:rPr>
              <a:t>Project 2025 calls for the removal of Diversity, Equity and Inclusion initiatives across federal agencies and public institutions. </a:t>
            </a:r>
          </a:p>
          <a:p>
            <a:pPr marL="457200" marR="0" indent="-4572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 smtClean="0">
                <a:solidFill>
                  <a:srgbClr val="FFFFFF"/>
                </a:solidFill>
              </a:rPr>
              <a:t>This will reduce efforts made to increase diversity, exacerbate inequalities, weaken innovation, and lower morale. 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i="1" dirty="0">
              <a:solidFill>
                <a:srgbClr val="FFFFFF"/>
              </a:solidFill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i="1" dirty="0" smtClean="0">
              <a:solidFill>
                <a:srgbClr val="FFFFFF"/>
              </a:solidFill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i="1" dirty="0">
              <a:solidFill>
                <a:srgbClr val="FFFFFF"/>
              </a:solidFill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i="1" dirty="0" smtClean="0">
              <a:solidFill>
                <a:srgbClr val="FFFFFF"/>
              </a:solidFill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i="1" dirty="0">
              <a:solidFill>
                <a:srgbClr val="FFFFFF"/>
              </a:solidFill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i="1" dirty="0" smtClean="0">
              <a:solidFill>
                <a:srgbClr val="FFFFFF"/>
              </a:solidFill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i="1" dirty="0">
              <a:solidFill>
                <a:srgbClr val="FFFFFF"/>
              </a:solidFill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i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399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0"/>
          <p:cNvSpPr/>
          <p:nvPr/>
        </p:nvSpPr>
        <p:spPr>
          <a:xfrm rot="5400000">
            <a:off x="-771914" y="1386594"/>
            <a:ext cx="5900292" cy="30982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9" name="Google Shape;489;p60" descr="Pictur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062" y="1299860"/>
            <a:ext cx="4821238" cy="425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60" descr="A group of people in yellow shirts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/>
          <a:srcRect t="2533" b="2533"/>
          <a:stretch/>
        </p:blipFill>
        <p:spPr>
          <a:xfrm>
            <a:off x="1648176" y="1804734"/>
            <a:ext cx="3735008" cy="2361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60" descr="Image"/>
          <p:cNvPicPr preferRelativeResize="0"/>
          <p:nvPr/>
        </p:nvPicPr>
        <p:blipFill rotWithShape="1">
          <a:blip r:embed="rId5">
            <a:alphaModFix/>
            <a:biLevel thresh="25000"/>
          </a:blip>
          <a:srcRect/>
          <a:stretch/>
        </p:blipFill>
        <p:spPr>
          <a:xfrm>
            <a:off x="629125" y="6423507"/>
            <a:ext cx="2568978" cy="158294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0"/>
          <p:cNvSpPr/>
          <p:nvPr/>
        </p:nvSpPr>
        <p:spPr>
          <a:xfrm rot="5400000">
            <a:off x="10323856" y="5197244"/>
            <a:ext cx="234610" cy="3098213"/>
          </a:xfrm>
          <a:prstGeom prst="rect">
            <a:avLst/>
          </a:prstGeom>
          <a:solidFill>
            <a:srgbClr val="FFDF1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95" name="Google Shape;495;p60"/>
          <p:cNvCxnSpPr/>
          <p:nvPr/>
        </p:nvCxnSpPr>
        <p:spPr>
          <a:xfrm flipH="1">
            <a:off x="6615210" y="1321173"/>
            <a:ext cx="1" cy="4451235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1" name="TextBox 15">
            <a:extLst>
              <a:ext uri="{FF2B5EF4-FFF2-40B4-BE49-F238E27FC236}">
                <a16:creationId xmlns:a16="http://schemas.microsoft.com/office/drawing/2014/main" xmlns="" id="{9027E869-0B6C-4A4F-99EE-E68CB7DBEA98}"/>
              </a:ext>
            </a:extLst>
          </p:cNvPr>
          <p:cNvSpPr txBox="1"/>
          <p:nvPr/>
        </p:nvSpPr>
        <p:spPr>
          <a:xfrm>
            <a:off x="7086371" y="2550981"/>
            <a:ext cx="335479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solidFill>
                  <a:srgbClr val="FBD748"/>
                </a:solidFill>
                <a:latin typeface="Gothic CG No3"/>
                <a:ea typeface="Gothic CG No3"/>
                <a:cs typeface="Gothic CG No3"/>
                <a:sym typeface="Gothic CG No3"/>
              </a:defRPr>
            </a:lvl1pPr>
          </a:lstStyle>
          <a:p>
            <a:pPr algn="ctr" fontAlgn="base"/>
            <a:r>
              <a:rPr lang="en-US" sz="4400" dirty="0">
                <a:solidFill>
                  <a:schemeClr val="bg1">
                    <a:lumMod val="10000"/>
                    <a:lumOff val="90000"/>
                  </a:schemeClr>
                </a:solidFill>
                <a:latin typeface="+mj-ea"/>
                <a:ea typeface="+mj-ea"/>
              </a:rPr>
              <a:t>THANK YOU!</a:t>
            </a: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xmlns="" id="{7A2BA88C-78F9-E046-BED9-C4C10CF8A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64292" y="434262"/>
            <a:ext cx="2898484" cy="10982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1459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Box 15"/>
          <p:cNvSpPr txBox="1"/>
          <p:nvPr/>
        </p:nvSpPr>
        <p:spPr>
          <a:xfrm>
            <a:off x="5410686" y="2338503"/>
            <a:ext cx="5413852" cy="2031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BD748"/>
                </a:solidFill>
                <a:latin typeface="Gothic CG No3"/>
                <a:ea typeface="Gothic CG No3"/>
                <a:cs typeface="Gothic CG No3"/>
                <a:sym typeface="Gothic CG No3"/>
              </a:defRPr>
            </a:lvl1pPr>
          </a:lstStyle>
          <a:p>
            <a:r>
              <a:rPr lang="en-US" dirty="0">
                <a:solidFill>
                  <a:srgbClr val="FFDF12"/>
                </a:solidFill>
              </a:rPr>
              <a:t>Cedric</a:t>
            </a:r>
          </a:p>
          <a:p>
            <a:r>
              <a:rPr lang="en-US" dirty="0">
                <a:solidFill>
                  <a:srgbClr val="FFDF12"/>
                </a:solidFill>
              </a:rPr>
              <a:t>Haynes</a:t>
            </a:r>
            <a:endParaRPr dirty="0">
              <a:solidFill>
                <a:srgbClr val="FFDF12"/>
              </a:solidFill>
            </a:endParaRPr>
          </a:p>
        </p:txBody>
      </p:sp>
      <p:sp>
        <p:nvSpPr>
          <p:cNvPr id="259" name="Rectangle 20"/>
          <p:cNvSpPr txBox="1"/>
          <p:nvPr/>
        </p:nvSpPr>
        <p:spPr>
          <a:xfrm>
            <a:off x="5410686" y="4421725"/>
            <a:ext cx="5683162" cy="148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120000"/>
              </a:lnSpc>
              <a:defRPr sz="2600" spc="-48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dirty="0"/>
              <a:t>Vice President,</a:t>
            </a:r>
          </a:p>
          <a:p>
            <a:r>
              <a:rPr lang="en-US" dirty="0"/>
              <a:t>Global Policy and Legislation </a:t>
            </a:r>
          </a:p>
          <a:p>
            <a:r>
              <a:rPr lang="en-US" dirty="0"/>
              <a:t>NAACP</a:t>
            </a:r>
            <a:endParaRPr dirty="0"/>
          </a:p>
        </p:txBody>
      </p:sp>
      <p:sp>
        <p:nvSpPr>
          <p:cNvPr id="260" name="TextBox 15"/>
          <p:cNvSpPr txBox="1"/>
          <p:nvPr/>
        </p:nvSpPr>
        <p:spPr>
          <a:xfrm>
            <a:off x="4914501" y="3573617"/>
            <a:ext cx="5413852" cy="1061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BD748"/>
                </a:solidFill>
                <a:latin typeface="Gothic CG No3"/>
                <a:ea typeface="Gothic CG No3"/>
                <a:cs typeface="Gothic CG No3"/>
                <a:sym typeface="Gothic CG No3"/>
              </a:defRPr>
            </a:lvl1pPr>
          </a:lstStyle>
          <a:p>
            <a:endParaRPr dirty="0">
              <a:solidFill>
                <a:srgbClr val="FFDF12"/>
              </a:solidFill>
            </a:endParaRP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64292" y="434262"/>
            <a:ext cx="2898484" cy="109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02530" y="376930"/>
            <a:ext cx="822008" cy="187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12674" y="-560655"/>
            <a:ext cx="3150783" cy="956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324861">
            <a:off x="9644502" y="1001788"/>
            <a:ext cx="3150783" cy="956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96FBF4-428D-D841-A8F6-1EA97FC937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798" r="6578" b="1"/>
          <a:stretch/>
        </p:blipFill>
        <p:spPr>
          <a:xfrm>
            <a:off x="1451806" y="951836"/>
            <a:ext cx="3458838" cy="4214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336921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6"/>
          <p:cNvSpPr txBox="1"/>
          <p:nvPr/>
        </p:nvSpPr>
        <p:spPr>
          <a:xfrm>
            <a:off x="7255523" y="2903696"/>
            <a:ext cx="341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Helvetica Neue"/>
              <a:buNone/>
            </a:pPr>
            <a:endParaRPr/>
          </a:p>
        </p:txBody>
      </p:sp>
      <p:sp>
        <p:nvSpPr>
          <p:cNvPr id="150" name="Google Shape;150;p36"/>
          <p:cNvSpPr txBox="1"/>
          <p:nvPr/>
        </p:nvSpPr>
        <p:spPr>
          <a:xfrm>
            <a:off x="6655375" y="3999546"/>
            <a:ext cx="524499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ctr">
              <a:buClr>
                <a:schemeClr val="accent4"/>
              </a:buClr>
              <a:buSzPts val="2400"/>
            </a:pPr>
            <a:r>
              <a:rPr lang="en-US" sz="2000" b="1" i="1" dirty="0">
                <a:solidFill>
                  <a:srgbClr val="FFFFFF"/>
                </a:solidFill>
                <a:latin typeface="+mj-ea"/>
                <a:cs typeface="Helvetica"/>
                <a:sym typeface="Lobster"/>
              </a:rPr>
              <a:t>"We are nonpartisan, but we are political as hell, </a:t>
            </a:r>
          </a:p>
          <a:p>
            <a:pPr algn="ctr">
              <a:buClr>
                <a:schemeClr val="accent4"/>
              </a:buClr>
              <a:buSzPts val="2400"/>
            </a:pPr>
            <a:r>
              <a:rPr lang="en-US" sz="2000" b="1" i="1" dirty="0">
                <a:solidFill>
                  <a:srgbClr val="FFFFFF"/>
                </a:solidFill>
                <a:latin typeface="+mj-ea"/>
                <a:cs typeface="Helvetica"/>
                <a:sym typeface="Lobster"/>
              </a:rPr>
              <a:t>and we know this is a fight we must take on." </a:t>
            </a:r>
          </a:p>
          <a:p>
            <a:pPr algn="ctr">
              <a:lnSpc>
                <a:spcPct val="150000"/>
              </a:lnSpc>
              <a:buClr>
                <a:schemeClr val="accent4"/>
              </a:buClr>
              <a:buSzPts val="2400"/>
            </a:pPr>
            <a:r>
              <a:rPr lang="en-US" sz="2000" b="1" i="1" dirty="0">
                <a:solidFill>
                  <a:srgbClr val="FFDF12"/>
                </a:solidFill>
                <a:latin typeface="+mj-ea"/>
                <a:cs typeface="Helvetica"/>
                <a:sym typeface="Lobster"/>
              </a:rPr>
              <a:t>- President Derrick Johnson</a:t>
            </a:r>
          </a:p>
        </p:txBody>
      </p:sp>
      <p:pic>
        <p:nvPicPr>
          <p:cNvPr id="151" name="Google Shape;151;p36" descr="A person speaking into a megaphone&#10;&#10;Description automatically generated"/>
          <p:cNvPicPr preferRelativeResize="0"/>
          <p:nvPr/>
        </p:nvPicPr>
        <p:blipFill rotWithShape="1">
          <a:blip r:embed="rId3"/>
          <a:srcRect t="13484" b="13484"/>
          <a:stretch/>
        </p:blipFill>
        <p:spPr>
          <a:xfrm>
            <a:off x="-2477" y="-1376"/>
            <a:ext cx="6072577" cy="665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yellow sign with black text&#10;&#10;Description automatically generated">
            <a:extLst>
              <a:ext uri="{FF2B5EF4-FFF2-40B4-BE49-F238E27FC236}">
                <a16:creationId xmlns:a16="http://schemas.microsoft.com/office/drawing/2014/main" xmlns="" id="{62780322-C6AE-8187-1872-65609F309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375" y="1363148"/>
            <a:ext cx="5385900" cy="18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755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8"/>
          <p:cNvSpPr txBox="1"/>
          <p:nvPr/>
        </p:nvSpPr>
        <p:spPr>
          <a:xfrm>
            <a:off x="5791356" y="2198155"/>
            <a:ext cx="230013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808080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Helvetica Neue"/>
                <a:sym typeface="Helvetica Neue"/>
              </a:rPr>
              <a:t>Details on NAACP's proposed policy alternatives.</a:t>
            </a:r>
            <a:endParaRPr lang="en-US" sz="16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462" name="Google Shape;462;p58"/>
          <p:cNvSpPr txBox="1"/>
          <p:nvPr/>
        </p:nvSpPr>
        <p:spPr>
          <a:xfrm>
            <a:off x="5791356" y="1909969"/>
            <a:ext cx="2169994" cy="37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just">
              <a:lnSpc>
                <a:spcPct val="112500"/>
              </a:lnSpc>
              <a:buClr>
                <a:srgbClr val="214576"/>
              </a:buClr>
              <a:buSzPts val="1600"/>
            </a:pPr>
            <a:r>
              <a:rPr lang="en-US" sz="1600" b="1" dirty="0">
                <a:solidFill>
                  <a:srgbClr val="FFDF12"/>
                </a:solidFill>
                <a:latin typeface="Open Sans"/>
                <a:ea typeface="Open Sans"/>
                <a:cs typeface="Open Sans"/>
              </a:rPr>
              <a:t>Policy Positions</a:t>
            </a:r>
          </a:p>
        </p:txBody>
      </p:sp>
      <p:sp>
        <p:nvSpPr>
          <p:cNvPr id="463" name="Google Shape;463;p58"/>
          <p:cNvSpPr txBox="1"/>
          <p:nvPr/>
        </p:nvSpPr>
        <p:spPr>
          <a:xfrm>
            <a:off x="8761409" y="1893404"/>
            <a:ext cx="2169994" cy="37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just">
              <a:lnSpc>
                <a:spcPct val="112500"/>
              </a:lnSpc>
            </a:pPr>
            <a:r>
              <a:rPr lang="en-US" sz="1600" b="1" dirty="0">
                <a:solidFill>
                  <a:srgbClr val="FFDF12"/>
                </a:solidFill>
                <a:latin typeface="Open Sans"/>
                <a:ea typeface="Open Sans"/>
                <a:cs typeface="Open Sans"/>
                <a:sym typeface="Open Sans"/>
              </a:rPr>
              <a:t>Talking Points</a:t>
            </a:r>
            <a:endParaRPr lang="en-US" dirty="0">
              <a:solidFill>
                <a:srgbClr val="FFDF12"/>
              </a:solidFill>
            </a:endParaRPr>
          </a:p>
        </p:txBody>
      </p:sp>
      <p:sp>
        <p:nvSpPr>
          <p:cNvPr id="464" name="Google Shape;464;p58"/>
          <p:cNvSpPr txBox="1"/>
          <p:nvPr/>
        </p:nvSpPr>
        <p:spPr>
          <a:xfrm>
            <a:off x="5791356" y="3641336"/>
            <a:ext cx="2169994" cy="37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DF12"/>
                </a:solidFill>
                <a:latin typeface="Open Sans"/>
                <a:ea typeface="Open Sans"/>
                <a:cs typeface="Open Sans"/>
                <a:sym typeface="Open Sans"/>
              </a:rPr>
              <a:t>Toolkit</a:t>
            </a:r>
            <a:endParaRPr lang="en-US" dirty="0">
              <a:solidFill>
                <a:srgbClr val="FFDF12"/>
              </a:solidFill>
            </a:endParaRPr>
          </a:p>
        </p:txBody>
      </p:sp>
      <p:sp>
        <p:nvSpPr>
          <p:cNvPr id="465" name="Google Shape;465;p58"/>
          <p:cNvSpPr txBox="1"/>
          <p:nvPr/>
        </p:nvSpPr>
        <p:spPr>
          <a:xfrm>
            <a:off x="8761409" y="3624771"/>
            <a:ext cx="2169994" cy="37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just">
              <a:lnSpc>
                <a:spcPct val="112500"/>
              </a:lnSpc>
            </a:pPr>
            <a:r>
              <a:rPr lang="en-US" sz="1600" b="1" dirty="0">
                <a:solidFill>
                  <a:srgbClr val="FFDF12"/>
                </a:solidFill>
                <a:latin typeface="Open Sans"/>
                <a:ea typeface="Open Sans"/>
                <a:cs typeface="Open Sans"/>
                <a:sym typeface="Open Sans"/>
              </a:rPr>
              <a:t>Webpage</a:t>
            </a:r>
            <a:endParaRPr lang="en-US" dirty="0">
              <a:solidFill>
                <a:srgbClr val="FFDF12"/>
              </a:solidFill>
            </a:endParaRPr>
          </a:p>
        </p:txBody>
      </p:sp>
      <p:sp>
        <p:nvSpPr>
          <p:cNvPr id="467" name="Google Shape;467;p58"/>
          <p:cNvSpPr txBox="1"/>
          <p:nvPr/>
        </p:nvSpPr>
        <p:spPr>
          <a:xfrm>
            <a:off x="555090" y="761338"/>
            <a:ext cx="4944062" cy="48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just">
              <a:lnSpc>
                <a:spcPct val="80000"/>
              </a:lnSpc>
              <a:buClr>
                <a:srgbClr val="214576"/>
              </a:buClr>
              <a:buSzPts val="2700"/>
            </a:pPr>
            <a:r>
              <a:rPr lang="en-US" sz="3200" b="1" dirty="0">
                <a:solidFill>
                  <a:srgbClr val="FFDF12"/>
                </a:solidFill>
                <a:latin typeface="Open Sans"/>
                <a:ea typeface="Open Sans"/>
                <a:cs typeface="Open Sans"/>
                <a:sym typeface="Open Sans"/>
              </a:rPr>
              <a:t>#Our2025: Get Involved</a:t>
            </a:r>
            <a:endParaRPr lang="en-US" sz="3200" dirty="0">
              <a:solidFill>
                <a:srgbClr val="FFDF12"/>
              </a:solidFill>
            </a:endParaRPr>
          </a:p>
        </p:txBody>
      </p:sp>
      <p:cxnSp>
        <p:nvCxnSpPr>
          <p:cNvPr id="468" name="Google Shape;468;p58"/>
          <p:cNvCxnSpPr>
            <a:cxnSpLocks/>
          </p:cNvCxnSpPr>
          <p:nvPr/>
        </p:nvCxnSpPr>
        <p:spPr>
          <a:xfrm>
            <a:off x="5619501" y="1909969"/>
            <a:ext cx="0" cy="3361083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73" name="Google Shape;473;p58"/>
          <p:cNvSpPr/>
          <p:nvPr/>
        </p:nvSpPr>
        <p:spPr>
          <a:xfrm rot="5400000">
            <a:off x="2023757" y="-1431801"/>
            <a:ext cx="234610" cy="30982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4" name="Google Shape;474;p58" descr="Image"/>
          <p:cNvPicPr preferRelativeResize="0"/>
          <p:nvPr/>
        </p:nvPicPr>
        <p:blipFill rotWithShape="1">
          <a:blip r:embed="rId3">
            <a:alphaModFix/>
            <a:biLevel thresh="25000"/>
          </a:blip>
          <a:srcRect/>
          <a:stretch/>
        </p:blipFill>
        <p:spPr>
          <a:xfrm>
            <a:off x="591955" y="6417820"/>
            <a:ext cx="2568978" cy="15829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8"/>
          <p:cNvSpPr txBox="1"/>
          <p:nvPr/>
        </p:nvSpPr>
        <p:spPr>
          <a:xfrm>
            <a:off x="5791356" y="3947660"/>
            <a:ext cx="230013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808080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Helvetica Neue"/>
                <a:sym typeface="Helvetica Neue"/>
              </a:rPr>
              <a:t>Background, sample language, and graphics for units.</a:t>
            </a:r>
            <a:endParaRPr lang="en-US" sz="16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476" name="Google Shape;476;p58"/>
          <p:cNvSpPr txBox="1"/>
          <p:nvPr/>
        </p:nvSpPr>
        <p:spPr>
          <a:xfrm>
            <a:off x="8761409" y="2181590"/>
            <a:ext cx="230013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808080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Helvetica Neue"/>
                <a:sym typeface="Helvetica Neue"/>
              </a:rPr>
              <a:t>Guidance for how we talk about Project 2025 and our proposals.</a:t>
            </a:r>
            <a:endParaRPr lang="en-US" sz="16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477" name="Google Shape;477;p58"/>
          <p:cNvSpPr txBox="1"/>
          <p:nvPr/>
        </p:nvSpPr>
        <p:spPr>
          <a:xfrm>
            <a:off x="8802822" y="3964225"/>
            <a:ext cx="251548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808080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Helvetica Neue"/>
                <a:sym typeface="Helvetica Neue"/>
              </a:rPr>
              <a:t>A digital home base for information and resources through Election Day.</a:t>
            </a:r>
            <a:endParaRPr lang="en-US" sz="1600" dirty="0">
              <a:solidFill>
                <a:srgbClr val="FFFFFF"/>
              </a:solidFill>
              <a:latin typeface="Helvetica Neue"/>
            </a:endParaRPr>
          </a:p>
        </p:txBody>
      </p:sp>
      <p:pic>
        <p:nvPicPr>
          <p:cNvPr id="2" name="Picture 1" descr="A group of people standing together with their fists raised&#10;&#10;Description automatically generated">
            <a:extLst>
              <a:ext uri="{FF2B5EF4-FFF2-40B4-BE49-F238E27FC236}">
                <a16:creationId xmlns:a16="http://schemas.microsoft.com/office/drawing/2014/main" xmlns="" id="{DD2F54EE-D3DB-729A-7784-BFB6C01A0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90" y="1893404"/>
            <a:ext cx="4864847" cy="3232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8C952AC-6848-484A-90CB-C89DFB1C841F}"/>
              </a:ext>
            </a:extLst>
          </p:cNvPr>
          <p:cNvSpPr/>
          <p:nvPr/>
        </p:nvSpPr>
        <p:spPr>
          <a:xfrm>
            <a:off x="6323690" y="6096613"/>
            <a:ext cx="4875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https://</a:t>
            </a:r>
            <a:r>
              <a:rPr lang="en-US" sz="2400" dirty="0" err="1">
                <a:solidFill>
                  <a:srgbClr val="FFFFFF"/>
                </a:solidFill>
              </a:rPr>
              <a:t>naacp.org</a:t>
            </a:r>
            <a:r>
              <a:rPr lang="en-US" sz="2400" dirty="0">
                <a:solidFill>
                  <a:srgbClr val="FFFFFF"/>
                </a:solidFill>
              </a:rPr>
              <a:t>/campaigns/our-2025</a:t>
            </a:r>
          </a:p>
        </p:txBody>
      </p:sp>
    </p:spTree>
    <p:extLst>
      <p:ext uri="{BB962C8B-B14F-4D97-AF65-F5344CB8AC3E}">
        <p14:creationId xmlns:p14="http://schemas.microsoft.com/office/powerpoint/2010/main" val="7978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5"/>
          <p:cNvSpPr/>
          <p:nvPr/>
        </p:nvSpPr>
        <p:spPr>
          <a:xfrm>
            <a:off x="7385539" y="1262242"/>
            <a:ext cx="4165287" cy="43335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</a:pPr>
            <a:endParaRPr lang="en-US" sz="18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425" name="Google Shape;425;p55"/>
          <p:cNvSpPr/>
          <p:nvPr/>
        </p:nvSpPr>
        <p:spPr>
          <a:xfrm>
            <a:off x="639146" y="3536752"/>
            <a:ext cx="6746393" cy="19123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7" name="Google Shape;427;p55" descr="Picture Placeholder 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627" t="154" r="-2154" b="791"/>
          <a:stretch/>
        </p:blipFill>
        <p:spPr>
          <a:xfrm>
            <a:off x="446454" y="832752"/>
            <a:ext cx="7100392" cy="4469793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5"/>
          <p:cNvSpPr/>
          <p:nvPr/>
        </p:nvSpPr>
        <p:spPr>
          <a:xfrm rot="5400000">
            <a:off x="2060927" y="-1446247"/>
            <a:ext cx="234610" cy="3098213"/>
          </a:xfrm>
          <a:prstGeom prst="rect">
            <a:avLst/>
          </a:prstGeom>
          <a:solidFill>
            <a:srgbClr val="FFDF1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1" name="Google Shape;431;p55"/>
          <p:cNvSpPr txBox="1"/>
          <p:nvPr/>
        </p:nvSpPr>
        <p:spPr>
          <a:xfrm flipH="1">
            <a:off x="7562920" y="1486978"/>
            <a:ext cx="43578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just">
              <a:buClr>
                <a:srgbClr val="FFFFFF"/>
              </a:buClr>
              <a:buSzPts val="2400"/>
            </a:pPr>
            <a:r>
              <a:rPr lang="en-US" sz="24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Project 2025: The Policy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818A54-5CFB-7F28-24AE-585B94BD9DEB}"/>
              </a:ext>
            </a:extLst>
          </p:cNvPr>
          <p:cNvSpPr txBox="1"/>
          <p:nvPr/>
        </p:nvSpPr>
        <p:spPr>
          <a:xfrm>
            <a:off x="7721600" y="2197100"/>
            <a:ext cx="339090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en-US" sz="1600" dirty="0">
                <a:solidFill>
                  <a:srgbClr val="FFFFFF"/>
                </a:solidFill>
              </a:rPr>
              <a:t>Origin of Project 2025</a:t>
            </a:r>
          </a:p>
          <a:p>
            <a:pPr marL="285750" indent="-285750">
              <a:buFont typeface="Wingdings"/>
              <a:buChar char="q"/>
            </a:pPr>
            <a:endParaRPr lang="en-US" sz="1600" dirty="0">
              <a:solidFill>
                <a:srgbClr val="FFFFFF"/>
              </a:solidFill>
            </a:endParaRPr>
          </a:p>
          <a:p>
            <a:pPr marL="285750" indent="-285750">
              <a:buFont typeface="Wingdings"/>
              <a:buChar char="q"/>
            </a:pPr>
            <a:r>
              <a:rPr lang="en-US" sz="1600" dirty="0">
                <a:solidFill>
                  <a:srgbClr val="FFFFFF"/>
                </a:solidFill>
              </a:rPr>
              <a:t>What is the Heritage Foundation</a:t>
            </a:r>
          </a:p>
          <a:p>
            <a:pPr marL="285750" indent="-285750">
              <a:buFont typeface="Wingdings"/>
              <a:buChar char="q"/>
            </a:pPr>
            <a:endParaRPr lang="en-US" sz="1600" dirty="0">
              <a:solidFill>
                <a:srgbClr val="FFFFFF"/>
              </a:solidFill>
            </a:endParaRPr>
          </a:p>
          <a:p>
            <a:pPr marL="285750" indent="-285750">
              <a:buFont typeface="Wingdings"/>
              <a:buChar char="q"/>
            </a:pPr>
            <a:r>
              <a:rPr lang="en-US" sz="1600" dirty="0">
                <a:solidFill>
                  <a:srgbClr val="FFFFFF"/>
                </a:solidFill>
              </a:rPr>
              <a:t>Who are the key contributors of Project 2025</a:t>
            </a:r>
          </a:p>
          <a:p>
            <a:pPr marL="285750" indent="-285750">
              <a:buFont typeface="Wingdings"/>
              <a:buChar char="q"/>
            </a:pPr>
            <a:endParaRPr lang="en-US" sz="1600" dirty="0">
              <a:solidFill>
                <a:srgbClr val="FFFFFF"/>
              </a:solidFill>
            </a:endParaRPr>
          </a:p>
          <a:p>
            <a:pPr marL="285750" indent="-285750">
              <a:buFont typeface="Wingdings"/>
              <a:buChar char="q"/>
            </a:pPr>
            <a:r>
              <a:rPr lang="en-US" sz="1600" dirty="0">
                <a:solidFill>
                  <a:srgbClr val="FFFFFF"/>
                </a:solidFill>
              </a:rPr>
              <a:t>High Level Impacts of the Black </a:t>
            </a:r>
            <a:r>
              <a:rPr lang="en-US" sz="1600" dirty="0" smtClean="0">
                <a:solidFill>
                  <a:srgbClr val="FFFFFF"/>
                </a:solidFill>
              </a:rPr>
              <a:t>Community</a:t>
            </a:r>
          </a:p>
          <a:p>
            <a:pPr marL="285750" indent="-285750">
              <a:buFont typeface="Wingdings"/>
              <a:buChar char="q"/>
            </a:pPr>
            <a:endParaRPr lang="en-US" sz="1600" dirty="0" smtClean="0">
              <a:solidFill>
                <a:srgbClr val="FFFFFF"/>
              </a:solidFill>
            </a:endParaRPr>
          </a:p>
          <a:p>
            <a:pPr marL="285750" indent="-285750">
              <a:buFont typeface="Wingdings"/>
              <a:buChar char="q"/>
            </a:pPr>
            <a:r>
              <a:rPr lang="en-US" sz="1600" dirty="0" smtClean="0">
                <a:solidFill>
                  <a:srgbClr val="FFFFFF"/>
                </a:solidFill>
              </a:rPr>
              <a:t>Armed Services and Veterans- Specific Impacts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9" name="Google Shape;260;p43" descr="Image">
            <a:extLst>
              <a:ext uri="{FF2B5EF4-FFF2-40B4-BE49-F238E27FC236}">
                <a16:creationId xmlns:a16="http://schemas.microsoft.com/office/drawing/2014/main" xmlns="" id="{D40A83FC-E17B-5247-BABF-D74522B86C5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biLevel thresh="25000"/>
          </a:blip>
          <a:srcRect/>
          <a:stretch/>
        </p:blipFill>
        <p:spPr>
          <a:xfrm>
            <a:off x="591955" y="6417820"/>
            <a:ext cx="2568978" cy="158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633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2DA238-974D-A141-7E0E-D070F23E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Several authors of Project 2025 formerly served in the Trump administration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15A9AC3-C93C-FE40-A60D-895B711D7572}"/>
              </a:ext>
            </a:extLst>
          </p:cNvPr>
          <p:cNvSpPr txBox="1"/>
          <p:nvPr/>
        </p:nvSpPr>
        <p:spPr>
          <a:xfrm>
            <a:off x="2160990" y="6224624"/>
            <a:ext cx="73398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hangingPunct="1"/>
            <a:r>
              <a:rPr lang="en-US" sz="700" kern="1200" spc="200" dirty="0">
                <a:solidFill>
                  <a:srgbClr val="E7E6E6">
                    <a:lumMod val="50000"/>
                  </a:srgbClr>
                </a:solidFill>
                <a:latin typeface="Arial" panose="020B0604020202020204"/>
                <a:ea typeface="+mn-ea"/>
                <a:cs typeface="+mn-cs"/>
              </a:rPr>
              <a:t>SOURCE</a:t>
            </a:r>
            <a:r>
              <a:rPr lang="en-US" sz="700" kern="1200" spc="200" dirty="0">
                <a:solidFill>
                  <a:srgbClr val="00A8E1"/>
                </a:solidFill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700" kern="1200" spc="0" dirty="0">
                <a:solidFill>
                  <a:srgbClr val="E7E6E6">
                    <a:lumMod val="75000"/>
                  </a:srgbClr>
                </a:solidFill>
                <a:latin typeface="Arial" panose="020B0604020202020204"/>
                <a:ea typeface="+mn-ea"/>
                <a:cs typeface="+mn-cs"/>
              </a:rPr>
              <a:t>Project 2025, The Heritage Project, Competitive Enterprise Institute, The Progress &amp; Freedom Foundation.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5D20F6B-E313-74C3-9785-8AE7B8E07BD4}"/>
              </a:ext>
            </a:extLst>
          </p:cNvPr>
          <p:cNvSpPr txBox="1"/>
          <p:nvPr/>
        </p:nvSpPr>
        <p:spPr>
          <a:xfrm>
            <a:off x="2160990" y="6346957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hangingPunct="1"/>
            <a:r>
              <a:rPr lang="en-US" sz="700" kern="1200" spc="200" dirty="0">
                <a:solidFill>
                  <a:srgbClr val="55C6B5"/>
                </a:solidFill>
                <a:latin typeface="Arial" panose="020B0604020202020204"/>
                <a:ea typeface="+mn-ea"/>
                <a:cs typeface="+mn-cs"/>
              </a:rPr>
              <a:t>PRESENTATION CENTER </a:t>
            </a:r>
            <a:r>
              <a:rPr lang="en-US" sz="700" kern="1200" spc="0" dirty="0">
                <a:solidFill>
                  <a:srgbClr val="E7E6E6">
                    <a:lumMod val="75000"/>
                  </a:srgbClr>
                </a:solidFill>
                <a:latin typeface="Arial" panose="020B0604020202020204"/>
                <a:ea typeface="+mn-ea"/>
                <a:cs typeface="+mn-cs"/>
              </a:rPr>
              <a:t>7/18/24</a:t>
            </a:r>
          </a:p>
        </p:txBody>
      </p:sp>
      <p:sp>
        <p:nvSpPr>
          <p:cNvPr id="3" name="Rounded Rectangle 20">
            <a:extLst>
              <a:ext uri="{FF2B5EF4-FFF2-40B4-BE49-F238E27FC236}">
                <a16:creationId xmlns:a16="http://schemas.microsoft.com/office/drawing/2014/main" xmlns="" id="{0CAE8386-3E8E-BDAA-AD50-658AEB284CC5}"/>
              </a:ext>
            </a:extLst>
          </p:cNvPr>
          <p:cNvSpPr/>
          <p:nvPr/>
        </p:nvSpPr>
        <p:spPr>
          <a:xfrm>
            <a:off x="2489201" y="2274985"/>
            <a:ext cx="1731860" cy="3827306"/>
          </a:xfrm>
          <a:prstGeom prst="roundRect">
            <a:avLst>
              <a:gd name="adj" fmla="val 3206"/>
            </a:avLst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914400" rtlCol="0" anchor="t"/>
          <a:lstStyle/>
          <a:p>
            <a:pPr algn="ctr" defTabSz="457200" hangingPunct="1">
              <a:spcAft>
                <a:spcPts val="600"/>
              </a:spcAft>
            </a:pPr>
            <a:r>
              <a:rPr lang="en-US" sz="1300" b="1" kern="1200" spc="0" dirty="0">
                <a:solidFill>
                  <a:srgbClr val="55C6B5">
                    <a:lumMod val="75000"/>
                  </a:srgbClr>
                </a:solidFill>
                <a:latin typeface="Arial" panose="020B0604020202020204"/>
                <a:cs typeface="Arial"/>
                <a:sym typeface="Arial"/>
              </a:rPr>
              <a:t>Russ Vought</a:t>
            </a:r>
            <a:br>
              <a:rPr lang="en-US" sz="1300" b="1" kern="1200" spc="0" dirty="0">
                <a:solidFill>
                  <a:srgbClr val="55C6B5">
                    <a:lumMod val="75000"/>
                  </a:srgbClr>
                </a:solidFill>
                <a:latin typeface="Arial" panose="020B0604020202020204"/>
                <a:cs typeface="Arial"/>
                <a:sym typeface="Arial"/>
              </a:rPr>
            </a:br>
            <a:endParaRPr lang="en-US" sz="1300" b="1" kern="1200" spc="0" dirty="0">
              <a:solidFill>
                <a:srgbClr val="55C6B5">
                  <a:lumMod val="75000"/>
                </a:srgbClr>
              </a:solidFill>
              <a:latin typeface="Arial" panose="020B0604020202020204"/>
              <a:cs typeface="Arial"/>
              <a:sym typeface="Arial"/>
            </a:endParaRPr>
          </a:p>
          <a:p>
            <a:pPr algn="ctr" defTabSz="457200" hangingPunct="1">
              <a:spcAft>
                <a:spcPts val="1200"/>
              </a:spcAft>
            </a:pPr>
            <a:r>
              <a:rPr lang="en-US" sz="600" b="1" kern="1200" spc="0" dirty="0">
                <a:solidFill>
                  <a:srgbClr val="55C6B5">
                    <a:lumMod val="75000"/>
                  </a:srgbClr>
                </a:solidFill>
                <a:latin typeface="Arial" panose="020B0604020202020204"/>
                <a:cs typeface="Arial"/>
                <a:sym typeface="Arial"/>
              </a:rPr>
              <a:t> </a:t>
            </a:r>
            <a:r>
              <a:rPr lang="en-US" sz="1000" b="1" kern="1200" spc="0" dirty="0">
                <a:solidFill>
                  <a:srgbClr val="000000"/>
                </a:solidFill>
                <a:latin typeface="Arial" panose="020B0604020202020204"/>
              </a:rPr>
              <a:t>Former Trump administration Director of the Office of Budget and Management</a:t>
            </a:r>
          </a:p>
          <a:p>
            <a:pPr defTabSz="457200" hangingPunct="1">
              <a:spcAft>
                <a:spcPts val="600"/>
              </a:spcAft>
            </a:pPr>
            <a:r>
              <a:rPr lang="en-US" sz="900" kern="1200" spc="0" dirty="0">
                <a:solidFill>
                  <a:srgbClr val="000000"/>
                </a:solidFill>
                <a:latin typeface="Arial" panose="020B0604020202020204"/>
              </a:rPr>
              <a:t>…a President today assumes office to find a sprawling federal bureaucracy that all too often is carrying out its own policy plans and preferences—or, worse yet, the policy plans and preferences of a radical, supposedly 'woke' faction of the country.”</a:t>
            </a:r>
          </a:p>
          <a:p>
            <a:pPr algn="r" defTabSz="457200" hangingPunct="1">
              <a:spcAft>
                <a:spcPts val="600"/>
              </a:spcAft>
            </a:pPr>
            <a:r>
              <a:rPr lang="en-US" sz="900" b="1" kern="1200" spc="0" dirty="0">
                <a:solidFill>
                  <a:srgbClr val="55C6B5">
                    <a:lumMod val="75000"/>
                  </a:srgbClr>
                </a:solidFill>
                <a:latin typeface="Arial" panose="020B0604020202020204"/>
              </a:rPr>
              <a:t>–Russ Vought</a:t>
            </a:r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xmlns="" id="{DBD98C04-0658-98E5-1520-86796BADE444}"/>
              </a:ext>
            </a:extLst>
          </p:cNvPr>
          <p:cNvSpPr/>
          <p:nvPr/>
        </p:nvSpPr>
        <p:spPr>
          <a:xfrm>
            <a:off x="8101323" y="2274984"/>
            <a:ext cx="1731860" cy="3827305"/>
          </a:xfrm>
          <a:prstGeom prst="roundRect">
            <a:avLst>
              <a:gd name="adj" fmla="val 3206"/>
            </a:avLst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914400" rtlCol="0" anchor="t"/>
          <a:lstStyle/>
          <a:p>
            <a:pPr algn="ctr" defTabSz="457200" hangingPunct="1">
              <a:spcAft>
                <a:spcPts val="600"/>
              </a:spcAft>
            </a:pPr>
            <a:r>
              <a:rPr lang="en-US" sz="1300" b="1" kern="1200" spc="0" dirty="0">
                <a:solidFill>
                  <a:srgbClr val="55C6B5">
                    <a:lumMod val="75000"/>
                  </a:srgbClr>
                </a:solidFill>
                <a:latin typeface="Arial" panose="020B0604020202020204"/>
                <a:cs typeface="Arial"/>
                <a:sym typeface="Arial"/>
              </a:rPr>
              <a:t>Peter Navarro</a:t>
            </a:r>
            <a:br>
              <a:rPr lang="en-US" sz="1300" b="1" kern="1200" spc="0" dirty="0">
                <a:solidFill>
                  <a:srgbClr val="55C6B5">
                    <a:lumMod val="75000"/>
                  </a:srgbClr>
                </a:solidFill>
                <a:latin typeface="Arial" panose="020B0604020202020204"/>
                <a:cs typeface="Arial"/>
                <a:sym typeface="Arial"/>
              </a:rPr>
            </a:br>
            <a:endParaRPr lang="en-US" sz="1300" b="1" kern="1200" spc="0" dirty="0">
              <a:solidFill>
                <a:srgbClr val="000000"/>
              </a:solidFill>
              <a:latin typeface="Arial" panose="020B0604020202020204"/>
            </a:endParaRPr>
          </a:p>
          <a:p>
            <a:pPr algn="ctr" defTabSz="457200" hangingPunct="1">
              <a:spcAft>
                <a:spcPts val="1200"/>
              </a:spcAft>
            </a:pPr>
            <a:r>
              <a:rPr lang="en-US" sz="600" b="1" kern="1200" spc="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1000" b="1" kern="1200" spc="0" dirty="0">
                <a:solidFill>
                  <a:srgbClr val="000000"/>
                </a:solidFill>
                <a:latin typeface="Arial" panose="020B0604020202020204"/>
              </a:rPr>
              <a:t>Former Trump administration Director of Trade and Manufacturing Policy</a:t>
            </a:r>
          </a:p>
          <a:p>
            <a:pPr defTabSz="457200" hangingPunct="1">
              <a:spcAft>
                <a:spcPts val="600"/>
              </a:spcAft>
            </a:pPr>
            <a:r>
              <a:rPr lang="en-US" sz="900" kern="1200" spc="0" dirty="0">
                <a:solidFill>
                  <a:srgbClr val="000000"/>
                </a:solidFill>
                <a:latin typeface="Arial" panose="020B0604020202020204"/>
              </a:rPr>
              <a:t>"To maintain that global positioning—and thereby best protect the homeland and our own democratic institutions—it is critical that the United States strengthen its manufacturing and defense industrial base.“</a:t>
            </a:r>
          </a:p>
          <a:p>
            <a:pPr algn="r" defTabSz="457200" hangingPunct="1">
              <a:spcAft>
                <a:spcPts val="600"/>
              </a:spcAft>
            </a:pPr>
            <a:r>
              <a:rPr lang="en-US" sz="900" b="1" kern="1200" spc="0" dirty="0">
                <a:solidFill>
                  <a:srgbClr val="55C6B5">
                    <a:lumMod val="75000"/>
                  </a:srgbClr>
                </a:solidFill>
                <a:latin typeface="Arial" panose="020B0604020202020204"/>
              </a:rPr>
              <a:t>–Peter Navarro</a:t>
            </a:r>
          </a:p>
          <a:p>
            <a:pPr defTabSz="457200" hangingPunct="1">
              <a:spcAft>
                <a:spcPts val="600"/>
              </a:spcAft>
            </a:pPr>
            <a:endParaRPr lang="en-US" sz="900" kern="1200" spc="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xmlns="" id="{705180D2-634A-9E05-323D-592A779583A0}"/>
              </a:ext>
            </a:extLst>
          </p:cNvPr>
          <p:cNvSpPr/>
          <p:nvPr/>
        </p:nvSpPr>
        <p:spPr>
          <a:xfrm>
            <a:off x="4364140" y="2274986"/>
            <a:ext cx="1731860" cy="3827305"/>
          </a:xfrm>
          <a:prstGeom prst="roundRect">
            <a:avLst>
              <a:gd name="adj" fmla="val 3206"/>
            </a:avLst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914400" rtlCol="0" anchor="t"/>
          <a:lstStyle/>
          <a:p>
            <a:pPr algn="ctr" defTabSz="457200" hangingPunct="1">
              <a:spcAft>
                <a:spcPts val="600"/>
              </a:spcAft>
            </a:pPr>
            <a:r>
              <a:rPr lang="en-US" sz="1300" b="1" kern="1200" spc="0" dirty="0">
                <a:solidFill>
                  <a:srgbClr val="55C6B5">
                    <a:lumMod val="75000"/>
                  </a:srgbClr>
                </a:solidFill>
                <a:latin typeface="Arial" panose="020B0604020202020204"/>
                <a:cs typeface="Arial"/>
                <a:sym typeface="Arial"/>
              </a:rPr>
              <a:t>Benjamin S. Carson Sr., MD</a:t>
            </a:r>
            <a:endParaRPr lang="en-US" sz="1300" b="1" kern="1200" spc="0" dirty="0">
              <a:solidFill>
                <a:srgbClr val="000000"/>
              </a:solidFill>
              <a:latin typeface="Arial" panose="020B0604020202020204"/>
            </a:endParaRPr>
          </a:p>
          <a:p>
            <a:pPr algn="ctr" defTabSz="457200" hangingPunct="1">
              <a:spcAft>
                <a:spcPts val="1200"/>
              </a:spcAft>
            </a:pPr>
            <a:r>
              <a:rPr lang="en-US" sz="1000" b="1" kern="1200" spc="0" dirty="0">
                <a:solidFill>
                  <a:srgbClr val="000000"/>
                </a:solidFill>
                <a:latin typeface="Arial" panose="020B0604020202020204"/>
              </a:rPr>
              <a:t>Former Trump administration Secretary of Housing and Urban Development</a:t>
            </a:r>
          </a:p>
          <a:p>
            <a:pPr defTabSz="457200" hangingPunct="1">
              <a:spcAft>
                <a:spcPts val="600"/>
              </a:spcAft>
            </a:pPr>
            <a:r>
              <a:rPr lang="en-US" sz="900" kern="1200" spc="0" dirty="0">
                <a:solidFill>
                  <a:srgbClr val="000000"/>
                </a:solidFill>
                <a:latin typeface="Arial" panose="020B0604020202020204"/>
              </a:rPr>
              <a:t>"A new conservative Administration will therefore need to reset HUD, including a broad reversal of the Biden Administration’s persistent implementation of corrosive progressive ideologies across the department’s programs.“</a:t>
            </a:r>
          </a:p>
          <a:p>
            <a:pPr algn="r" defTabSz="457200" hangingPunct="1">
              <a:spcAft>
                <a:spcPts val="600"/>
              </a:spcAft>
            </a:pPr>
            <a:r>
              <a:rPr lang="en-US" sz="900" b="1" kern="1200" spc="0" dirty="0">
                <a:solidFill>
                  <a:srgbClr val="55C6B5">
                    <a:lumMod val="75000"/>
                  </a:srgbClr>
                </a:solidFill>
                <a:latin typeface="Arial" panose="020B0604020202020204"/>
              </a:rPr>
              <a:t>–Benjamin S. Carson, MD</a:t>
            </a:r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xmlns="" id="{B9B704FA-E4E1-8959-6E9A-2BADC3D9D651}"/>
              </a:ext>
            </a:extLst>
          </p:cNvPr>
          <p:cNvSpPr/>
          <p:nvPr/>
        </p:nvSpPr>
        <p:spPr>
          <a:xfrm>
            <a:off x="6227837" y="2274984"/>
            <a:ext cx="1731860" cy="3827307"/>
          </a:xfrm>
          <a:prstGeom prst="roundRect">
            <a:avLst>
              <a:gd name="adj" fmla="val 3206"/>
            </a:avLst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914400" rtlCol="0" anchor="t"/>
          <a:lstStyle/>
          <a:p>
            <a:pPr algn="ctr" defTabSz="457200" hangingPunct="1">
              <a:spcAft>
                <a:spcPts val="600"/>
              </a:spcAft>
            </a:pPr>
            <a:r>
              <a:rPr lang="en-US" sz="1300" b="1" kern="1200" spc="0" dirty="0">
                <a:solidFill>
                  <a:srgbClr val="55C6B5">
                    <a:lumMod val="75000"/>
                  </a:srgbClr>
                </a:solidFill>
                <a:latin typeface="Arial" panose="020B0604020202020204"/>
                <a:cs typeface="Arial"/>
                <a:sym typeface="Arial"/>
              </a:rPr>
              <a:t>Christopher Miller</a:t>
            </a:r>
            <a:br>
              <a:rPr lang="en-US" sz="1300" b="1" kern="1200" spc="0" dirty="0">
                <a:solidFill>
                  <a:srgbClr val="55C6B5">
                    <a:lumMod val="75000"/>
                  </a:srgbClr>
                </a:solidFill>
                <a:latin typeface="Arial" panose="020B0604020202020204"/>
                <a:cs typeface="Arial"/>
                <a:sym typeface="Arial"/>
              </a:rPr>
            </a:br>
            <a:endParaRPr lang="en-US" sz="1300" b="1" kern="1200" spc="0" dirty="0">
              <a:solidFill>
                <a:srgbClr val="000000"/>
              </a:solidFill>
              <a:latin typeface="Arial" panose="020B0604020202020204"/>
            </a:endParaRPr>
          </a:p>
          <a:p>
            <a:pPr algn="ctr" defTabSz="457200" hangingPunct="1">
              <a:spcAft>
                <a:spcPts val="1200"/>
              </a:spcAft>
            </a:pPr>
            <a:r>
              <a:rPr lang="en-US" sz="600" b="1" kern="1200" spc="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1000" b="1" kern="1200" spc="0" dirty="0">
                <a:solidFill>
                  <a:srgbClr val="000000"/>
                </a:solidFill>
                <a:latin typeface="Arial" panose="020B0604020202020204"/>
              </a:rPr>
              <a:t>Former Trump administration Acting Secretary of Defense</a:t>
            </a:r>
          </a:p>
          <a:p>
            <a:pPr defTabSz="457200" hangingPunct="1">
              <a:spcAft>
                <a:spcPts val="600"/>
              </a:spcAft>
            </a:pPr>
            <a:r>
              <a:rPr lang="en-US" sz="900" kern="1200" spc="0" dirty="0">
                <a:solidFill>
                  <a:srgbClr val="000000"/>
                </a:solidFill>
                <a:latin typeface="Arial" panose="020B0604020202020204"/>
              </a:rPr>
              <a:t>"Our disastrous withdrawal from Afghanistan, our impossibly muddled China strategy, and the growing involvement of senior military officers in the political arena are clear signals of a disturbing decay and markers of a dangerous decline in our nation’s capabilities and will.“</a:t>
            </a:r>
          </a:p>
          <a:p>
            <a:pPr algn="r" defTabSz="457200" hangingPunct="1">
              <a:spcAft>
                <a:spcPts val="600"/>
              </a:spcAft>
            </a:pPr>
            <a:r>
              <a:rPr lang="en-US" sz="900" b="1" kern="1200" spc="0" dirty="0">
                <a:solidFill>
                  <a:srgbClr val="55C6B5">
                    <a:lumMod val="75000"/>
                  </a:srgbClr>
                </a:solidFill>
                <a:latin typeface="Arial" panose="020B0604020202020204"/>
              </a:rPr>
              <a:t>–Christopher Miller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6D46D88-9817-F2F4-9C9D-4CA1FBF12046}"/>
              </a:ext>
            </a:extLst>
          </p:cNvPr>
          <p:cNvSpPr txBox="1"/>
          <p:nvPr/>
        </p:nvSpPr>
        <p:spPr>
          <a:xfrm>
            <a:off x="2489201" y="1666089"/>
            <a:ext cx="7339814" cy="48656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 defTabSz="457200" hangingPunct="1"/>
            <a:r>
              <a:rPr lang="en-US" sz="1800" b="1" kern="1200" spc="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PROJECT 2025 SPOTLIGHT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D0EAC4-B966-EF49-B1E1-50E9785C2B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000" b="10000"/>
          <a:stretch/>
        </p:blipFill>
        <p:spPr>
          <a:xfrm>
            <a:off x="6743972" y="2370188"/>
            <a:ext cx="699590" cy="699590"/>
          </a:xfrm>
          <a:prstGeom prst="ellips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C34BE97-2834-2850-33AD-8EBFB16D1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000"/>
          <a:stretch/>
        </p:blipFill>
        <p:spPr>
          <a:xfrm>
            <a:off x="4878026" y="2370188"/>
            <a:ext cx="704088" cy="704088"/>
          </a:xfrm>
          <a:prstGeom prst="ellips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25" name="Picture 24" descr="A person in a suit and tie&#10;&#10;Description automatically generated">
            <a:extLst>
              <a:ext uri="{FF2B5EF4-FFF2-40B4-BE49-F238E27FC236}">
                <a16:creationId xmlns:a16="http://schemas.microsoft.com/office/drawing/2014/main" xmlns="" id="{2ECE07D5-2E21-413F-93C9-BD8764B928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00" b="10000"/>
          <a:stretch/>
        </p:blipFill>
        <p:spPr>
          <a:xfrm>
            <a:off x="3003087" y="2365690"/>
            <a:ext cx="704088" cy="704088"/>
          </a:xfrm>
          <a:prstGeom prst="ellips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A6F12CC-0F99-D1C4-EB1F-38B3CDB2EE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7" b="19013"/>
          <a:stretch/>
        </p:blipFill>
        <p:spPr>
          <a:xfrm>
            <a:off x="8615209" y="2365690"/>
            <a:ext cx="704088" cy="704088"/>
          </a:xfrm>
          <a:prstGeom prst="ellips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6249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6"/>
          <p:cNvSpPr txBox="1"/>
          <p:nvPr/>
        </p:nvSpPr>
        <p:spPr>
          <a:xfrm>
            <a:off x="7255523" y="2903696"/>
            <a:ext cx="341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Helvetica Neue"/>
              <a:buNone/>
            </a:pPr>
            <a:endParaRPr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xmlns="" id="{EBE3CEFB-BCE4-A847-B9D4-ADF6C0D4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2674" y="-560655"/>
            <a:ext cx="3150783" cy="956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xmlns="" id="{5F922CA6-D559-9442-8696-AAB2DD710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324861">
            <a:off x="8625170" y="904167"/>
            <a:ext cx="3150783" cy="956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xmlns="" id="{02BB76D0-C4D1-1D41-ACC6-C36F6CDBD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4292" y="434262"/>
            <a:ext cx="2898484" cy="109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xmlns="" id="{8174622F-D614-FE4D-BA15-D76FA0B1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02530" y="376930"/>
            <a:ext cx="822008" cy="1874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1F5A2E-AD5A-EA4A-9DB9-91FE8952A6CD}"/>
              </a:ext>
            </a:extLst>
          </p:cNvPr>
          <p:cNvSpPr txBox="1"/>
          <p:nvPr/>
        </p:nvSpPr>
        <p:spPr>
          <a:xfrm>
            <a:off x="521110" y="1359433"/>
            <a:ext cx="11159613" cy="4893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400" b="1" u="sng" dirty="0" smtClean="0">
                <a:solidFill>
                  <a:srgbClr val="FFFFFF"/>
                </a:solidFill>
              </a:rPr>
              <a:t>Veterans and Armed Services Specific Impacts of Project 2025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200" b="1" i="0" u="sng" strike="noStrike" cap="none" spc="-117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Calibri"/>
            </a:endParaRPr>
          </a:p>
          <a:p>
            <a:pPr marL="571500" marR="0" indent="-5715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3200" b="0" i="0" u="none" strike="noStrike" cap="none" spc="-117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Federal Employment</a:t>
            </a:r>
            <a:r>
              <a:rPr kumimoji="0" lang="en-US" sz="3200" b="0" i="0" u="none" strike="noStrike" cap="none" spc="-117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 Impacts</a:t>
            </a:r>
          </a:p>
          <a:p>
            <a:pPr marL="571500" marR="0" indent="-5715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3200" baseline="0" dirty="0" smtClean="0">
                <a:solidFill>
                  <a:srgbClr val="FFFFFF"/>
                </a:solidFill>
              </a:rPr>
              <a:t>Prioritizing</a:t>
            </a:r>
            <a:r>
              <a:rPr lang="en-US" sz="3200" dirty="0" smtClean="0">
                <a:solidFill>
                  <a:srgbClr val="FFFFFF"/>
                </a:solidFill>
              </a:rPr>
              <a:t> Political Loyalty Over Expertise</a:t>
            </a:r>
          </a:p>
          <a:p>
            <a:pPr marL="571500" marR="0" indent="-5715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3200" dirty="0" smtClean="0">
                <a:solidFill>
                  <a:srgbClr val="FFFFFF"/>
                </a:solidFill>
              </a:rPr>
              <a:t>Housing Security, Cuts to BAH</a:t>
            </a:r>
            <a:endParaRPr kumimoji="0" lang="en-US" sz="3200" b="0" i="0" u="none" strike="noStrike" cap="none" spc="-117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Calibri"/>
            </a:endParaRPr>
          </a:p>
          <a:p>
            <a:pPr marL="571500" marR="0" indent="-5715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3200" dirty="0" smtClean="0">
                <a:solidFill>
                  <a:srgbClr val="FFFFFF"/>
                </a:solidFill>
              </a:rPr>
              <a:t>Revision in Disability Ratings</a:t>
            </a:r>
            <a:endParaRPr lang="en-US" sz="3200" dirty="0">
              <a:solidFill>
                <a:srgbClr val="FFFFFF"/>
              </a:solidFill>
            </a:endParaRPr>
          </a:p>
          <a:p>
            <a:pPr marL="571500" marR="0" indent="-5715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3200" dirty="0" smtClean="0">
                <a:solidFill>
                  <a:srgbClr val="FFFFFF"/>
                </a:solidFill>
              </a:rPr>
              <a:t>Privatization of Care Facilities</a:t>
            </a:r>
            <a:endParaRPr lang="en-US" sz="3200" dirty="0">
              <a:solidFill>
                <a:srgbClr val="FFFFFF"/>
              </a:solidFill>
            </a:endParaRPr>
          </a:p>
          <a:p>
            <a:pPr marL="571500" marR="0" indent="-5715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3200" dirty="0" smtClean="0">
                <a:solidFill>
                  <a:srgbClr val="FFFFFF"/>
                </a:solidFill>
              </a:rPr>
              <a:t>Eliminating Diversity, Equity and Inclusion Programs </a:t>
            </a:r>
            <a:endParaRPr kumimoji="0" lang="en-US" sz="3200" b="0" i="0" u="none" strike="noStrike" cap="none" spc="-117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4012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xmlns="" id="{5F922CA6-D559-9442-8696-AAB2DD710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324861">
            <a:off x="8625170" y="904167"/>
            <a:ext cx="3150783" cy="956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xmlns="" id="{02BB76D0-C4D1-1D41-ACC6-C36F6CDBD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4292" y="434262"/>
            <a:ext cx="2898484" cy="109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xmlns="" id="{8174622F-D614-FE4D-BA15-D76FA0B1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02530" y="376930"/>
            <a:ext cx="822008" cy="1874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1F5A2E-AD5A-EA4A-9DB9-91FE8952A6CD}"/>
              </a:ext>
            </a:extLst>
          </p:cNvPr>
          <p:cNvSpPr txBox="1"/>
          <p:nvPr/>
        </p:nvSpPr>
        <p:spPr>
          <a:xfrm>
            <a:off x="521110" y="1297436"/>
            <a:ext cx="11159613" cy="35240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400" b="0" i="0" u="none" strike="noStrike" cap="none" spc="-117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Federal Employment</a:t>
            </a:r>
            <a:r>
              <a:rPr kumimoji="0" lang="en-US" sz="4400" b="0" i="0" u="none" strike="noStrike" cap="none" spc="-117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 Impacts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100" dirty="0">
              <a:solidFill>
                <a:srgbClr val="FFFFFF"/>
              </a:solidFill>
            </a:endParaRPr>
          </a:p>
          <a:p>
            <a:pPr marL="571500" marR="0" indent="-5715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 smtClean="0">
                <a:solidFill>
                  <a:srgbClr val="FFFFFF"/>
                </a:solidFill>
              </a:rPr>
              <a:t>AFGE estimates that up to 1 million federal jobs could be eliminated from Project 2025 implementation. </a:t>
            </a:r>
          </a:p>
          <a:p>
            <a:pPr marL="571500" marR="0" indent="-5715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-117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According to Government </a:t>
            </a:r>
            <a:r>
              <a:rPr lang="en-US" sz="2800" dirty="0">
                <a:solidFill>
                  <a:srgbClr val="FFFFFF"/>
                </a:solidFill>
              </a:rPr>
              <a:t>E</a:t>
            </a:r>
            <a:r>
              <a:rPr kumimoji="0" lang="en-US" sz="2800" b="0" i="0" u="none" strike="noStrike" cap="none" spc="-117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xecutive, this number could be higher- as much as 75% of federal jobs within 4 years. </a:t>
            </a:r>
            <a:endParaRPr lang="en-US" sz="2800" dirty="0">
              <a:solidFill>
                <a:srgbClr val="FFFFFF"/>
              </a:solidFill>
            </a:endParaRPr>
          </a:p>
          <a:p>
            <a:pPr marL="571500" marR="0" indent="-5715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-117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The federal government is estimated to employ 300,000 veterans. </a:t>
            </a:r>
          </a:p>
          <a:p>
            <a:pPr marL="571500" marR="0" indent="-5715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800" b="0" i="0" u="none" strike="noStrike" cap="none" spc="-117" normalizeH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99757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xmlns="" id="{5F922CA6-D559-9442-8696-AAB2DD710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324861">
            <a:off x="8625170" y="904167"/>
            <a:ext cx="3150783" cy="956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xmlns="" id="{02BB76D0-C4D1-1D41-ACC6-C36F6CDBD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4292" y="434262"/>
            <a:ext cx="2898484" cy="109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xmlns="" id="{8174622F-D614-FE4D-BA15-D76FA0B1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02530" y="376930"/>
            <a:ext cx="822008" cy="1874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1F5A2E-AD5A-EA4A-9DB9-91FE8952A6CD}"/>
              </a:ext>
            </a:extLst>
          </p:cNvPr>
          <p:cNvSpPr txBox="1"/>
          <p:nvPr/>
        </p:nvSpPr>
        <p:spPr>
          <a:xfrm>
            <a:off x="521110" y="1297436"/>
            <a:ext cx="11159613" cy="3031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400" b="0" i="0" u="none" strike="noStrike" cap="none" spc="-117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Political</a:t>
            </a:r>
            <a:r>
              <a:rPr kumimoji="0" lang="en-US" sz="4400" b="0" i="0" u="none" strike="noStrike" cap="none" spc="-117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 Loyalty Over Expertise 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100" dirty="0">
              <a:solidFill>
                <a:srgbClr val="FFFFFF"/>
              </a:solidFill>
            </a:endParaRPr>
          </a:p>
          <a:p>
            <a:pPr marL="571500" marR="0" indent="-5715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800" b="0" i="0" u="none" strike="noStrike" cap="none" spc="-117" normalizeH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Calibri"/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0" i="1" u="none" strike="noStrike" cap="none" spc="-117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alibri"/>
              </a:rPr>
              <a:t>Project 2025 not only calls for the </a:t>
            </a:r>
            <a:r>
              <a:rPr lang="en-US" sz="3600" i="1" dirty="0" smtClean="0">
                <a:solidFill>
                  <a:srgbClr val="FFFFFF"/>
                </a:solidFill>
              </a:rPr>
              <a:t>elimination of thousands of government employees- but would replace them with political appointees. </a:t>
            </a:r>
            <a:endParaRPr kumimoji="0" lang="en-US" sz="3600" b="0" i="1" u="none" strike="noStrike" cap="none" spc="-117" normalizeH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92902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2B3239"/>
      </a:dk1>
      <a:lt1>
        <a:srgbClr val="2B3239"/>
      </a:lt1>
      <a:dk2>
        <a:srgbClr val="A7A7A7"/>
      </a:dk2>
      <a:lt2>
        <a:srgbClr val="535353"/>
      </a:lt2>
      <a:accent1>
        <a:srgbClr val="73875B"/>
      </a:accent1>
      <a:accent2>
        <a:srgbClr val="F1972B"/>
      </a:accent2>
      <a:accent3>
        <a:srgbClr val="E6B722"/>
      </a:accent3>
      <a:accent4>
        <a:srgbClr val="D092A7"/>
      </a:accent4>
      <a:accent5>
        <a:srgbClr val="9C85C0"/>
      </a:accent5>
      <a:accent6>
        <a:srgbClr val="809EC2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300" b="0" i="0" u="none" strike="noStrike" cap="none" spc="-117" normalizeH="0" baseline="0">
            <a:ln>
              <a:noFill/>
            </a:ln>
            <a:solidFill>
              <a:srgbClr val="2B3239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300" b="0" i="0" u="none" strike="noStrike" cap="none" spc="-117" normalizeH="0" baseline="0">
            <a:ln>
              <a:noFill/>
            </a:ln>
            <a:solidFill>
              <a:srgbClr val="2B3239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5C6B5"/>
      </a:accent1>
      <a:accent2>
        <a:srgbClr val="00A8E1"/>
      </a:accent2>
      <a:accent3>
        <a:srgbClr val="BABBBA"/>
      </a:accent3>
      <a:accent4>
        <a:srgbClr val="FE5637"/>
      </a:accent4>
      <a:accent5>
        <a:srgbClr val="32653A"/>
      </a:accent5>
      <a:accent6>
        <a:srgbClr val="005471"/>
      </a:accent6>
      <a:hlink>
        <a:srgbClr val="69D3EB"/>
      </a:hlink>
      <a:folHlink>
        <a:srgbClr val="2B6983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C Template Refresh_Iteration A_5_22_20" id="{65FF12BA-0685-1C46-953A-74426E137123}" vid="{60C31AC6-C625-7B4E-83CF-F30B2EF04A00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75B"/>
      </a:accent1>
      <a:accent2>
        <a:srgbClr val="F1972B"/>
      </a:accent2>
      <a:accent3>
        <a:srgbClr val="E6B722"/>
      </a:accent3>
      <a:accent4>
        <a:srgbClr val="D092A7"/>
      </a:accent4>
      <a:accent5>
        <a:srgbClr val="9C85C0"/>
      </a:accent5>
      <a:accent6>
        <a:srgbClr val="809EC2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300" b="0" i="0" u="none" strike="noStrike" cap="none" spc="-117" normalizeH="0" baseline="0">
            <a:ln>
              <a:noFill/>
            </a:ln>
            <a:solidFill>
              <a:srgbClr val="2B3239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300" b="0" i="0" u="none" strike="noStrike" cap="none" spc="-117" normalizeH="0" baseline="0">
            <a:ln>
              <a:noFill/>
            </a:ln>
            <a:solidFill>
              <a:srgbClr val="2B3239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</TotalTime>
  <Words>904</Words>
  <Application>Microsoft Office PowerPoint</Application>
  <PresentationFormat>Widescreen</PresentationFormat>
  <Paragraphs>120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Arial Black</vt:lpstr>
      <vt:lpstr>Calibri</vt:lpstr>
      <vt:lpstr>din-2014</vt:lpstr>
      <vt:lpstr>Gothic CG No3</vt:lpstr>
      <vt:lpstr>Helvetica</vt:lpstr>
      <vt:lpstr>Helvetica Neue</vt:lpstr>
      <vt:lpstr>Josefin Sans Thin Regular</vt:lpstr>
      <vt:lpstr>Lobster</vt:lpstr>
      <vt:lpstr>Open Sans</vt:lpstr>
      <vt:lpstr>Roboto Light</vt:lpstr>
      <vt:lpstr>Segoe UI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Several authors of Project 2025 formerly served in the Trump administration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Cedric Haynes</dc:creator>
  <cp:lastModifiedBy>Microsoft account</cp:lastModifiedBy>
  <cp:revision>26</cp:revision>
  <cp:lastPrinted>2024-08-27T22:40:34Z</cp:lastPrinted>
  <dcterms:modified xsi:type="dcterms:W3CDTF">2024-09-18T18:43:31Z</dcterms:modified>
</cp:coreProperties>
</file>